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27"/>
  </p:notesMasterIdLst>
  <p:handoutMasterIdLst>
    <p:handoutMasterId r:id="rId28"/>
  </p:handoutMasterIdLst>
  <p:sldIdLst>
    <p:sldId id="298" r:id="rId4"/>
    <p:sldId id="283" r:id="rId5"/>
    <p:sldId id="297" r:id="rId6"/>
    <p:sldId id="314" r:id="rId7"/>
    <p:sldId id="300" r:id="rId8"/>
    <p:sldId id="299" r:id="rId9"/>
    <p:sldId id="301" r:id="rId10"/>
    <p:sldId id="302" r:id="rId11"/>
    <p:sldId id="303" r:id="rId12"/>
    <p:sldId id="292" r:id="rId13"/>
    <p:sldId id="304" r:id="rId14"/>
    <p:sldId id="305" r:id="rId15"/>
    <p:sldId id="306" r:id="rId16"/>
    <p:sldId id="307" r:id="rId17"/>
    <p:sldId id="308" r:id="rId18"/>
    <p:sldId id="293" r:id="rId19"/>
    <p:sldId id="309" r:id="rId20"/>
    <p:sldId id="310" r:id="rId21"/>
    <p:sldId id="311" r:id="rId22"/>
    <p:sldId id="312" r:id="rId23"/>
    <p:sldId id="313" r:id="rId24"/>
    <p:sldId id="285" r:id="rId25"/>
    <p:sldId id="296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574" autoAdjust="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EEEFF-A4F6-45E3-B8D1-D709EC53ED90}" type="doc">
      <dgm:prSet loTypeId="urn:microsoft.com/office/officeart/2005/8/layout/pyramid2" loCatId="list" qsTypeId="urn:microsoft.com/office/officeart/2005/8/quickstyle/simple3" qsCatId="simple" csTypeId="urn:microsoft.com/office/officeart/2005/8/colors/colorful2" csCatId="colorful" phldr="1"/>
      <dgm:spPr/>
    </dgm:pt>
    <dgm:pt modelId="{904E1387-1ECC-4885-BA3C-265995A647B9}">
      <dgm:prSet phldrT="[Текст]" custT="1"/>
      <dgm:spPr/>
      <dgm:t>
        <a:bodyPr/>
        <a:lstStyle/>
        <a:p>
          <a:r>
            <a:rPr lang="ru-RU" sz="2400" dirty="0" smtClean="0"/>
            <a:t>Для того чтобы команда была наиболее эффективна, то есть могла наиболее полно реализовать свой потенциал, участники должны стремиться к увеличению показателей по всем девяти факторам.</a:t>
          </a:r>
          <a:endParaRPr lang="ru-RU" sz="2400" dirty="0"/>
        </a:p>
      </dgm:t>
    </dgm:pt>
    <dgm:pt modelId="{71FBAE14-AECC-4301-AD02-3E1D65B409ED}" type="parTrans" cxnId="{AA9D6A7B-82F8-4C64-B4CA-4262D91E06A3}">
      <dgm:prSet/>
      <dgm:spPr/>
      <dgm:t>
        <a:bodyPr/>
        <a:lstStyle/>
        <a:p>
          <a:endParaRPr lang="ru-RU" sz="2400"/>
        </a:p>
      </dgm:t>
    </dgm:pt>
    <dgm:pt modelId="{8A5EA883-71EE-404D-B33A-4EC42E3E463F}" type="sibTrans" cxnId="{AA9D6A7B-82F8-4C64-B4CA-4262D91E06A3}">
      <dgm:prSet/>
      <dgm:spPr/>
      <dgm:t>
        <a:bodyPr/>
        <a:lstStyle/>
        <a:p>
          <a:endParaRPr lang="ru-RU" sz="2400"/>
        </a:p>
      </dgm:t>
    </dgm:pt>
    <dgm:pt modelId="{12AA1D35-7232-4A04-8C87-8ED2B5E3608F}">
      <dgm:prSet phldrT="[Текст]" custT="1"/>
      <dgm:spPr/>
      <dgm:t>
        <a:bodyPr/>
        <a:lstStyle/>
        <a:p>
          <a:r>
            <a:rPr lang="ru-RU" sz="2400" dirty="0" smtClean="0"/>
            <a:t>При помощи данной модели можно измерить и оценить плюсы и минусы команды, личностные характеристики каждого члена команды.</a:t>
          </a:r>
          <a:endParaRPr lang="ru-RU" sz="2400" dirty="0"/>
        </a:p>
      </dgm:t>
    </dgm:pt>
    <dgm:pt modelId="{65D3084C-7B41-48C6-9B59-8D322F323397}" type="parTrans" cxnId="{BA973A40-189A-473D-BAF5-623425118406}">
      <dgm:prSet/>
      <dgm:spPr/>
      <dgm:t>
        <a:bodyPr/>
        <a:lstStyle/>
        <a:p>
          <a:endParaRPr lang="ru-RU" sz="2400"/>
        </a:p>
      </dgm:t>
    </dgm:pt>
    <dgm:pt modelId="{CEAB900F-4DAE-4602-B4F8-9B935A595E92}" type="sibTrans" cxnId="{BA973A40-189A-473D-BAF5-623425118406}">
      <dgm:prSet/>
      <dgm:spPr/>
      <dgm:t>
        <a:bodyPr/>
        <a:lstStyle/>
        <a:p>
          <a:endParaRPr lang="ru-RU" sz="2400"/>
        </a:p>
      </dgm:t>
    </dgm:pt>
    <dgm:pt modelId="{6566CFBA-3B61-4D7F-AB25-5DB723F70D40}">
      <dgm:prSet phldrT="[Текст]" custT="1"/>
      <dgm:spPr/>
      <dgm:t>
        <a:bodyPr/>
        <a:lstStyle/>
        <a:p>
          <a:r>
            <a:rPr lang="ru-RU" sz="2400" dirty="0" smtClean="0"/>
            <a:t>Модель позволяет создать систему эффективных межличностных коммуникаций между несколькими командами, оценить возможности карьерного и профессионального роста членов команды</a:t>
          </a:r>
        </a:p>
      </dgm:t>
    </dgm:pt>
    <dgm:pt modelId="{FA32A56D-36E1-42AE-87CE-FC5A0359E900}" type="parTrans" cxnId="{9900F705-F81F-4990-8D0F-33E8F14CA34C}">
      <dgm:prSet/>
      <dgm:spPr/>
      <dgm:t>
        <a:bodyPr/>
        <a:lstStyle/>
        <a:p>
          <a:endParaRPr lang="ru-RU" sz="2400"/>
        </a:p>
      </dgm:t>
    </dgm:pt>
    <dgm:pt modelId="{ADBC444C-13E7-4E62-BA11-2C8421CA8D56}" type="sibTrans" cxnId="{9900F705-F81F-4990-8D0F-33E8F14CA34C}">
      <dgm:prSet/>
      <dgm:spPr/>
      <dgm:t>
        <a:bodyPr/>
        <a:lstStyle/>
        <a:p>
          <a:endParaRPr lang="ru-RU" sz="2400"/>
        </a:p>
      </dgm:t>
    </dgm:pt>
    <dgm:pt modelId="{591406A3-59ED-4D4A-8BB4-0C919B95B5AB}" type="pres">
      <dgm:prSet presAssocID="{C43EEEFF-A4F6-45E3-B8D1-D709EC53ED90}" presName="compositeShape" presStyleCnt="0">
        <dgm:presLayoutVars>
          <dgm:dir/>
          <dgm:resizeHandles/>
        </dgm:presLayoutVars>
      </dgm:prSet>
      <dgm:spPr/>
    </dgm:pt>
    <dgm:pt modelId="{E2EA4D2C-57ED-42D9-8330-3E5B85D43322}" type="pres">
      <dgm:prSet presAssocID="{C43EEEFF-A4F6-45E3-B8D1-D709EC53ED90}" presName="pyramid" presStyleLbl="node1" presStyleIdx="0" presStyleCnt="1"/>
      <dgm:spPr/>
    </dgm:pt>
    <dgm:pt modelId="{3CD2EFC0-FA92-4E8C-954F-628AB3AA3E0C}" type="pres">
      <dgm:prSet presAssocID="{C43EEEFF-A4F6-45E3-B8D1-D709EC53ED90}" presName="theList" presStyleCnt="0"/>
      <dgm:spPr/>
    </dgm:pt>
    <dgm:pt modelId="{08E9EC1E-C81A-4790-BB60-9EACB7A60C77}" type="pres">
      <dgm:prSet presAssocID="{904E1387-1ECC-4885-BA3C-265995A647B9}" presName="aNode" presStyleLbl="fgAcc1" presStyleIdx="0" presStyleCnt="3" custScaleX="24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F58AF-B036-46C6-A68F-CF40FEBD9828}" type="pres">
      <dgm:prSet presAssocID="{904E1387-1ECC-4885-BA3C-265995A647B9}" presName="aSpace" presStyleCnt="0"/>
      <dgm:spPr/>
    </dgm:pt>
    <dgm:pt modelId="{BE180028-C89A-486E-80F3-68DA1DE9D6DE}" type="pres">
      <dgm:prSet presAssocID="{12AA1D35-7232-4A04-8C87-8ED2B5E3608F}" presName="aNode" presStyleLbl="fgAcc1" presStyleIdx="1" presStyleCnt="3" custScaleX="24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08738-D31E-4CC7-9A35-326739D97DF8}" type="pres">
      <dgm:prSet presAssocID="{12AA1D35-7232-4A04-8C87-8ED2B5E3608F}" presName="aSpace" presStyleCnt="0"/>
      <dgm:spPr/>
    </dgm:pt>
    <dgm:pt modelId="{51C354C3-6A2E-49DC-84D9-68280C6C6EBA}" type="pres">
      <dgm:prSet presAssocID="{6566CFBA-3B61-4D7F-AB25-5DB723F70D40}" presName="aNode" presStyleLbl="fgAcc1" presStyleIdx="2" presStyleCnt="3" custScaleX="240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FE069-E329-4896-A262-A1D8CC000A3F}" type="pres">
      <dgm:prSet presAssocID="{6566CFBA-3B61-4D7F-AB25-5DB723F70D40}" presName="aSpace" presStyleCnt="0"/>
      <dgm:spPr/>
    </dgm:pt>
  </dgm:ptLst>
  <dgm:cxnLst>
    <dgm:cxn modelId="{9900F705-F81F-4990-8D0F-33E8F14CA34C}" srcId="{C43EEEFF-A4F6-45E3-B8D1-D709EC53ED90}" destId="{6566CFBA-3B61-4D7F-AB25-5DB723F70D40}" srcOrd="2" destOrd="0" parTransId="{FA32A56D-36E1-42AE-87CE-FC5A0359E900}" sibTransId="{ADBC444C-13E7-4E62-BA11-2C8421CA8D56}"/>
    <dgm:cxn modelId="{BCAE9396-CA38-4C34-A762-1D6EAB39A431}" type="presOf" srcId="{C43EEEFF-A4F6-45E3-B8D1-D709EC53ED90}" destId="{591406A3-59ED-4D4A-8BB4-0C919B95B5AB}" srcOrd="0" destOrd="0" presId="urn:microsoft.com/office/officeart/2005/8/layout/pyramid2"/>
    <dgm:cxn modelId="{060851F4-3774-4B1E-BC7E-998D46F6DF62}" type="presOf" srcId="{904E1387-1ECC-4885-BA3C-265995A647B9}" destId="{08E9EC1E-C81A-4790-BB60-9EACB7A60C77}" srcOrd="0" destOrd="0" presId="urn:microsoft.com/office/officeart/2005/8/layout/pyramid2"/>
    <dgm:cxn modelId="{AA9D6A7B-82F8-4C64-B4CA-4262D91E06A3}" srcId="{C43EEEFF-A4F6-45E3-B8D1-D709EC53ED90}" destId="{904E1387-1ECC-4885-BA3C-265995A647B9}" srcOrd="0" destOrd="0" parTransId="{71FBAE14-AECC-4301-AD02-3E1D65B409ED}" sibTransId="{8A5EA883-71EE-404D-B33A-4EC42E3E463F}"/>
    <dgm:cxn modelId="{BA973A40-189A-473D-BAF5-623425118406}" srcId="{C43EEEFF-A4F6-45E3-B8D1-D709EC53ED90}" destId="{12AA1D35-7232-4A04-8C87-8ED2B5E3608F}" srcOrd="1" destOrd="0" parTransId="{65D3084C-7B41-48C6-9B59-8D322F323397}" sibTransId="{CEAB900F-4DAE-4602-B4F8-9B935A595E92}"/>
    <dgm:cxn modelId="{9C40C65C-11B1-4091-889E-9C48BB552A9A}" type="presOf" srcId="{12AA1D35-7232-4A04-8C87-8ED2B5E3608F}" destId="{BE180028-C89A-486E-80F3-68DA1DE9D6DE}" srcOrd="0" destOrd="0" presId="urn:microsoft.com/office/officeart/2005/8/layout/pyramid2"/>
    <dgm:cxn modelId="{9E4B0642-0168-41AD-8B6D-1A4958A3A5FB}" type="presOf" srcId="{6566CFBA-3B61-4D7F-AB25-5DB723F70D40}" destId="{51C354C3-6A2E-49DC-84D9-68280C6C6EBA}" srcOrd="0" destOrd="0" presId="urn:microsoft.com/office/officeart/2005/8/layout/pyramid2"/>
    <dgm:cxn modelId="{41A0EC14-0A06-4841-ACF9-03E97D04CD15}" type="presParOf" srcId="{591406A3-59ED-4D4A-8BB4-0C919B95B5AB}" destId="{E2EA4D2C-57ED-42D9-8330-3E5B85D43322}" srcOrd="0" destOrd="0" presId="urn:microsoft.com/office/officeart/2005/8/layout/pyramid2"/>
    <dgm:cxn modelId="{2EA69FB4-080F-464B-90F1-584DC7703501}" type="presParOf" srcId="{591406A3-59ED-4D4A-8BB4-0C919B95B5AB}" destId="{3CD2EFC0-FA92-4E8C-954F-628AB3AA3E0C}" srcOrd="1" destOrd="0" presId="urn:microsoft.com/office/officeart/2005/8/layout/pyramid2"/>
    <dgm:cxn modelId="{2ED458D6-A010-4AF1-9E11-89A7C013B90D}" type="presParOf" srcId="{3CD2EFC0-FA92-4E8C-954F-628AB3AA3E0C}" destId="{08E9EC1E-C81A-4790-BB60-9EACB7A60C77}" srcOrd="0" destOrd="0" presId="urn:microsoft.com/office/officeart/2005/8/layout/pyramid2"/>
    <dgm:cxn modelId="{DC287603-F7AF-4BE0-B5F5-55A2302F0000}" type="presParOf" srcId="{3CD2EFC0-FA92-4E8C-954F-628AB3AA3E0C}" destId="{A75F58AF-B036-46C6-A68F-CF40FEBD9828}" srcOrd="1" destOrd="0" presId="urn:microsoft.com/office/officeart/2005/8/layout/pyramid2"/>
    <dgm:cxn modelId="{7AA561D7-26AA-481B-B12B-C7150A421A4E}" type="presParOf" srcId="{3CD2EFC0-FA92-4E8C-954F-628AB3AA3E0C}" destId="{BE180028-C89A-486E-80F3-68DA1DE9D6DE}" srcOrd="2" destOrd="0" presId="urn:microsoft.com/office/officeart/2005/8/layout/pyramid2"/>
    <dgm:cxn modelId="{AA5DDA36-B1AF-4010-B9CB-5C5DD26D66F5}" type="presParOf" srcId="{3CD2EFC0-FA92-4E8C-954F-628AB3AA3E0C}" destId="{97C08738-D31E-4CC7-9A35-326739D97DF8}" srcOrd="3" destOrd="0" presId="urn:microsoft.com/office/officeart/2005/8/layout/pyramid2"/>
    <dgm:cxn modelId="{5D0228D3-C70E-460B-93BE-45678D3A8AD2}" type="presParOf" srcId="{3CD2EFC0-FA92-4E8C-954F-628AB3AA3E0C}" destId="{51C354C3-6A2E-49DC-84D9-68280C6C6EBA}" srcOrd="4" destOrd="0" presId="urn:microsoft.com/office/officeart/2005/8/layout/pyramid2"/>
    <dgm:cxn modelId="{C080B949-D3FD-4291-88E6-7627A9B95115}" type="presParOf" srcId="{3CD2EFC0-FA92-4E8C-954F-628AB3AA3E0C}" destId="{C59FE069-E329-4896-A262-A1D8CC000A3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9A9B4-97ED-47B4-87FA-D6B8F8610F1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2B34057-1206-44CE-8E3C-914AD8114447}">
      <dgm:prSet phldrT="[Текст]" custT="1"/>
      <dgm:spPr/>
      <dgm:t>
        <a:bodyPr/>
        <a:lstStyle/>
        <a:p>
          <a:r>
            <a:rPr lang="ru-RU" sz="2000" dirty="0" smtClean="0"/>
            <a:t>каждый член команды играет не одну роль</a:t>
          </a:r>
          <a:endParaRPr lang="ru-RU" sz="2000" dirty="0"/>
        </a:p>
      </dgm:t>
    </dgm:pt>
    <dgm:pt modelId="{A7F025B3-8F43-4570-A9E4-10D2D63CC456}" type="parTrans" cxnId="{6CFE1DC0-E1AE-4B12-9BE6-7014456956A6}">
      <dgm:prSet/>
      <dgm:spPr/>
      <dgm:t>
        <a:bodyPr/>
        <a:lstStyle/>
        <a:p>
          <a:endParaRPr lang="ru-RU" sz="2400"/>
        </a:p>
      </dgm:t>
    </dgm:pt>
    <dgm:pt modelId="{AF427DAF-A864-4170-8E9B-83E65B2F8B69}" type="sibTrans" cxnId="{6CFE1DC0-E1AE-4B12-9BE6-7014456956A6}">
      <dgm:prSet/>
      <dgm:spPr/>
      <dgm:t>
        <a:bodyPr/>
        <a:lstStyle/>
        <a:p>
          <a:endParaRPr lang="ru-RU" sz="2400"/>
        </a:p>
      </dgm:t>
    </dgm:pt>
    <dgm:pt modelId="{A4959B00-37B1-44D5-9608-103FDD19D9FF}">
      <dgm:prSet phldrT="[Текст]" custT="1"/>
      <dgm:spPr/>
      <dgm:t>
        <a:bodyPr/>
        <a:lstStyle/>
        <a:p>
          <a:r>
            <a:rPr lang="ru-RU" sz="2000" dirty="0" smtClean="0"/>
            <a:t>все роли можно считать в равной степени важными для эффективности командной работы</a:t>
          </a:r>
          <a:endParaRPr lang="ru-RU" sz="2000" dirty="0"/>
        </a:p>
      </dgm:t>
    </dgm:pt>
    <dgm:pt modelId="{AB341CF8-784C-49ED-883C-3BCFD09A4437}" type="parTrans" cxnId="{B1166373-738D-4BB3-9C15-EA6201A72051}">
      <dgm:prSet/>
      <dgm:spPr/>
      <dgm:t>
        <a:bodyPr/>
        <a:lstStyle/>
        <a:p>
          <a:endParaRPr lang="ru-RU" sz="2400"/>
        </a:p>
      </dgm:t>
    </dgm:pt>
    <dgm:pt modelId="{B0691395-58FE-4BA6-8299-81E1FE44E0D1}" type="sibTrans" cxnId="{B1166373-738D-4BB3-9C15-EA6201A72051}">
      <dgm:prSet/>
      <dgm:spPr/>
      <dgm:t>
        <a:bodyPr/>
        <a:lstStyle/>
        <a:p>
          <a:endParaRPr lang="ru-RU" sz="2400"/>
        </a:p>
      </dgm:t>
    </dgm:pt>
    <dgm:pt modelId="{3CADFA74-4DEE-4333-9B5B-96C9E992DD5F}">
      <dgm:prSet phldrT="[Текст]" custT="1"/>
      <dgm:spPr/>
      <dgm:t>
        <a:bodyPr/>
        <a:lstStyle/>
        <a:p>
          <a:r>
            <a:rPr lang="ru-RU" sz="2000" dirty="0" smtClean="0"/>
            <a:t>когда команда только приступает к разработке проекта, требуются инновационные идеи (нужен мыслитель)</a:t>
          </a:r>
          <a:endParaRPr lang="ru-RU" sz="2000" dirty="0"/>
        </a:p>
      </dgm:t>
    </dgm:pt>
    <dgm:pt modelId="{37EAAFDD-7DC0-4A33-AA49-9B6CDF44ACF7}" type="parTrans" cxnId="{78102AE0-B87B-447A-A5DD-667318AE5EBF}">
      <dgm:prSet/>
      <dgm:spPr/>
      <dgm:t>
        <a:bodyPr/>
        <a:lstStyle/>
        <a:p>
          <a:endParaRPr lang="ru-RU" sz="2400"/>
        </a:p>
      </dgm:t>
    </dgm:pt>
    <dgm:pt modelId="{45F9AAFF-0C7C-421B-B714-05EA02A7C8F3}" type="sibTrans" cxnId="{78102AE0-B87B-447A-A5DD-667318AE5EBF}">
      <dgm:prSet/>
      <dgm:spPr/>
      <dgm:t>
        <a:bodyPr/>
        <a:lstStyle/>
        <a:p>
          <a:endParaRPr lang="ru-RU" sz="2400"/>
        </a:p>
      </dgm:t>
    </dgm:pt>
    <dgm:pt modelId="{6F37C094-790B-4496-A090-491B7745D426}">
      <dgm:prSet phldrT="[Текст]" custT="1"/>
      <dgm:spPr/>
      <dgm:t>
        <a:bodyPr/>
        <a:lstStyle/>
        <a:p>
          <a:r>
            <a:rPr lang="ru-RU" sz="2000" dirty="0" smtClean="0"/>
            <a:t>необходимость оценки того, как эти идеи могут быть воплощены в практические действия и выполнимые задачи (исполнитель)</a:t>
          </a:r>
          <a:endParaRPr lang="ru-RU" sz="2000" dirty="0"/>
        </a:p>
      </dgm:t>
    </dgm:pt>
    <dgm:pt modelId="{C0B92770-6CF8-4FC1-8F41-0A09B263E857}" type="parTrans" cxnId="{B15A6E95-854B-48BB-AB3B-1C3DD0343BD9}">
      <dgm:prSet/>
      <dgm:spPr/>
      <dgm:t>
        <a:bodyPr/>
        <a:lstStyle/>
        <a:p>
          <a:endParaRPr lang="ru-RU" sz="2400"/>
        </a:p>
      </dgm:t>
    </dgm:pt>
    <dgm:pt modelId="{BB6D08F2-15CF-4636-9A02-B1F1935A9FA8}" type="sibTrans" cxnId="{B15A6E95-854B-48BB-AB3B-1C3DD0343BD9}">
      <dgm:prSet/>
      <dgm:spPr/>
      <dgm:t>
        <a:bodyPr/>
        <a:lstStyle/>
        <a:p>
          <a:endParaRPr lang="ru-RU" sz="2400"/>
        </a:p>
      </dgm:t>
    </dgm:pt>
    <dgm:pt modelId="{6B9EDC3B-09A8-4046-AADC-A533D41FADE0}">
      <dgm:prSet phldrT="[Текст]" custT="1"/>
      <dgm:spPr/>
      <dgm:t>
        <a:bodyPr/>
        <a:lstStyle/>
        <a:p>
          <a:r>
            <a:rPr lang="ru-RU" sz="2000" dirty="0" smtClean="0"/>
            <a:t>на этих этапах успех достигается при условии, что в команде имеется хороший координатор (председатель)</a:t>
          </a:r>
          <a:endParaRPr lang="ru-RU" sz="2000" dirty="0"/>
        </a:p>
      </dgm:t>
    </dgm:pt>
    <dgm:pt modelId="{EE1C16E3-6FDF-4DDD-AFA8-CF9BBAB5ED13}" type="parTrans" cxnId="{58E9F626-37B7-4917-A4A4-13AEB6598C8F}">
      <dgm:prSet/>
      <dgm:spPr/>
      <dgm:t>
        <a:bodyPr/>
        <a:lstStyle/>
        <a:p>
          <a:endParaRPr lang="ru-RU" sz="2400"/>
        </a:p>
      </dgm:t>
    </dgm:pt>
    <dgm:pt modelId="{CFB275EE-80FB-439B-9000-D3CB2CBA1682}" type="sibTrans" cxnId="{58E9F626-37B7-4917-A4A4-13AEB6598C8F}">
      <dgm:prSet/>
      <dgm:spPr/>
      <dgm:t>
        <a:bodyPr/>
        <a:lstStyle/>
        <a:p>
          <a:endParaRPr lang="ru-RU" sz="2400"/>
        </a:p>
      </dgm:t>
    </dgm:pt>
    <dgm:pt modelId="{9391579C-5A43-4575-8E62-86EA60C3D121}">
      <dgm:prSet phldrT="[Текст]" custT="1"/>
      <dgm:spPr/>
      <dgm:t>
        <a:bodyPr/>
        <a:lstStyle/>
        <a:p>
          <a:r>
            <a:rPr lang="ru-RU" sz="2000" dirty="0" smtClean="0"/>
            <a:t>движущие силы и стимулы команда обретает благодаря активности энергичного формировщика</a:t>
          </a:r>
          <a:endParaRPr lang="ru-RU" sz="2000" dirty="0"/>
        </a:p>
      </dgm:t>
    </dgm:pt>
    <dgm:pt modelId="{F3E5A9CF-AFAD-4548-ACA3-32EE91A41AF2}" type="parTrans" cxnId="{D5A84FA8-911A-4C30-A943-E9D813F07E4C}">
      <dgm:prSet/>
      <dgm:spPr/>
      <dgm:t>
        <a:bodyPr/>
        <a:lstStyle/>
        <a:p>
          <a:endParaRPr lang="ru-RU" sz="2400"/>
        </a:p>
      </dgm:t>
    </dgm:pt>
    <dgm:pt modelId="{7B60EC86-CE5F-4B30-B694-2C449B5B7B48}" type="sibTrans" cxnId="{D5A84FA8-911A-4C30-A943-E9D813F07E4C}">
      <dgm:prSet/>
      <dgm:spPr/>
      <dgm:t>
        <a:bodyPr/>
        <a:lstStyle/>
        <a:p>
          <a:endParaRPr lang="ru-RU" sz="2400"/>
        </a:p>
      </dgm:t>
    </dgm:pt>
    <dgm:pt modelId="{550ED83E-B752-4762-BE14-1E68B61F1139}">
      <dgm:prSet phldrT="[Текст]" custT="1"/>
      <dgm:spPr/>
      <dgm:t>
        <a:bodyPr/>
        <a:lstStyle/>
        <a:p>
          <a:r>
            <a:rPr lang="ru-RU" sz="2000" dirty="0" smtClean="0"/>
            <a:t>чтобы сдерживать чрезмерные проявления энтузиазма, в команде должен быть оценщик</a:t>
          </a:r>
          <a:endParaRPr lang="ru-RU" sz="2000" dirty="0"/>
        </a:p>
      </dgm:t>
    </dgm:pt>
    <dgm:pt modelId="{9E12E3EA-2283-44D8-B2E4-F94976201122}" type="parTrans" cxnId="{2B488EB7-B44C-4A7F-B407-CA9C807A19AB}">
      <dgm:prSet/>
      <dgm:spPr/>
      <dgm:t>
        <a:bodyPr/>
        <a:lstStyle/>
        <a:p>
          <a:endParaRPr lang="ru-RU" sz="2400"/>
        </a:p>
      </dgm:t>
    </dgm:pt>
    <dgm:pt modelId="{7242E91E-79BB-4288-AE1A-8A5CB6A3FFB9}" type="sibTrans" cxnId="{2B488EB7-B44C-4A7F-B407-CA9C807A19AB}">
      <dgm:prSet/>
      <dgm:spPr/>
      <dgm:t>
        <a:bodyPr/>
        <a:lstStyle/>
        <a:p>
          <a:endParaRPr lang="ru-RU" sz="2400"/>
        </a:p>
      </dgm:t>
    </dgm:pt>
    <dgm:pt modelId="{A9E8B001-24D6-4DC7-8B53-2BF1966C6071}" type="pres">
      <dgm:prSet presAssocID="{9AF9A9B4-97ED-47B4-87FA-D6B8F8610F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F57EED-FD31-417B-B970-AD74D5361734}" type="pres">
      <dgm:prSet presAssocID="{9AF9A9B4-97ED-47B4-87FA-D6B8F8610F13}" presName="Name1" presStyleCnt="0"/>
      <dgm:spPr/>
    </dgm:pt>
    <dgm:pt modelId="{00F9BE59-9FED-4D25-9A28-A1F7E3E80C3C}" type="pres">
      <dgm:prSet presAssocID="{9AF9A9B4-97ED-47B4-87FA-D6B8F8610F13}" presName="cycle" presStyleCnt="0"/>
      <dgm:spPr/>
    </dgm:pt>
    <dgm:pt modelId="{BADB3BEA-37E2-42C9-99AD-41FB3A170FD8}" type="pres">
      <dgm:prSet presAssocID="{9AF9A9B4-97ED-47B4-87FA-D6B8F8610F13}" presName="srcNode" presStyleLbl="node1" presStyleIdx="0" presStyleCnt="7"/>
      <dgm:spPr/>
    </dgm:pt>
    <dgm:pt modelId="{8581EFBE-CBE9-48DE-A032-A4519C6CF861}" type="pres">
      <dgm:prSet presAssocID="{9AF9A9B4-97ED-47B4-87FA-D6B8F8610F13}" presName="conn" presStyleLbl="parChTrans1D2" presStyleIdx="0" presStyleCnt="1"/>
      <dgm:spPr/>
      <dgm:t>
        <a:bodyPr/>
        <a:lstStyle/>
        <a:p>
          <a:endParaRPr lang="ru-RU"/>
        </a:p>
      </dgm:t>
    </dgm:pt>
    <dgm:pt modelId="{AF261396-45F4-49C9-8AEC-DB1BA9469561}" type="pres">
      <dgm:prSet presAssocID="{9AF9A9B4-97ED-47B4-87FA-D6B8F8610F13}" presName="extraNode" presStyleLbl="node1" presStyleIdx="0" presStyleCnt="7"/>
      <dgm:spPr/>
    </dgm:pt>
    <dgm:pt modelId="{8D1BD791-514A-4DFC-950B-CFB88162535A}" type="pres">
      <dgm:prSet presAssocID="{9AF9A9B4-97ED-47B4-87FA-D6B8F8610F13}" presName="dstNode" presStyleLbl="node1" presStyleIdx="0" presStyleCnt="7"/>
      <dgm:spPr/>
    </dgm:pt>
    <dgm:pt modelId="{C46CF39D-A1B5-4EF4-868E-B97F8A3E54B5}" type="pres">
      <dgm:prSet presAssocID="{42B34057-1206-44CE-8E3C-914AD811444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3BA4-B55B-4772-9D94-56152AABA5CA}" type="pres">
      <dgm:prSet presAssocID="{42B34057-1206-44CE-8E3C-914AD8114447}" presName="accent_1" presStyleCnt="0"/>
      <dgm:spPr/>
    </dgm:pt>
    <dgm:pt modelId="{FFDC2FFD-BF5D-460C-8B0E-A5C21C7688AD}" type="pres">
      <dgm:prSet presAssocID="{42B34057-1206-44CE-8E3C-914AD8114447}" presName="accentRepeatNode" presStyleLbl="solidFgAcc1" presStyleIdx="0" presStyleCnt="7"/>
      <dgm:spPr/>
    </dgm:pt>
    <dgm:pt modelId="{554BDA9A-0E43-4447-9242-D5EF86658B88}" type="pres">
      <dgm:prSet presAssocID="{A4959B00-37B1-44D5-9608-103FDD19D9F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DFA62-7B0E-4479-BD64-B4057495725F}" type="pres">
      <dgm:prSet presAssocID="{A4959B00-37B1-44D5-9608-103FDD19D9FF}" presName="accent_2" presStyleCnt="0"/>
      <dgm:spPr/>
    </dgm:pt>
    <dgm:pt modelId="{93D6B37E-FEF1-4815-A090-248C3F6873A4}" type="pres">
      <dgm:prSet presAssocID="{A4959B00-37B1-44D5-9608-103FDD19D9FF}" presName="accentRepeatNode" presStyleLbl="solidFgAcc1" presStyleIdx="1" presStyleCnt="7"/>
      <dgm:spPr/>
    </dgm:pt>
    <dgm:pt modelId="{936DE843-1779-4C65-BB4E-DA872C06050F}" type="pres">
      <dgm:prSet presAssocID="{3CADFA74-4DEE-4333-9B5B-96C9E992DD5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1108A-7B5B-4AD8-9928-06DC0DA4746D}" type="pres">
      <dgm:prSet presAssocID="{3CADFA74-4DEE-4333-9B5B-96C9E992DD5F}" presName="accent_3" presStyleCnt="0"/>
      <dgm:spPr/>
    </dgm:pt>
    <dgm:pt modelId="{BE977080-CA2F-4EE5-A41E-D1BA78D8AD13}" type="pres">
      <dgm:prSet presAssocID="{3CADFA74-4DEE-4333-9B5B-96C9E992DD5F}" presName="accentRepeatNode" presStyleLbl="solidFgAcc1" presStyleIdx="2" presStyleCnt="7"/>
      <dgm:spPr/>
    </dgm:pt>
    <dgm:pt modelId="{C176D68D-5284-48F1-9931-C731E66B34B2}" type="pres">
      <dgm:prSet presAssocID="{6F37C094-790B-4496-A090-491B7745D4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1D150-94E3-4CD8-83FC-11B1BB356B28}" type="pres">
      <dgm:prSet presAssocID="{6F37C094-790B-4496-A090-491B7745D426}" presName="accent_4" presStyleCnt="0"/>
      <dgm:spPr/>
    </dgm:pt>
    <dgm:pt modelId="{468ED574-B31F-4BB1-B445-2B2CB97D3EB8}" type="pres">
      <dgm:prSet presAssocID="{6F37C094-790B-4496-A090-491B7745D426}" presName="accentRepeatNode" presStyleLbl="solidFgAcc1" presStyleIdx="3" presStyleCnt="7"/>
      <dgm:spPr/>
    </dgm:pt>
    <dgm:pt modelId="{855AB965-62D8-4F39-82F6-5AA9AE973B15}" type="pres">
      <dgm:prSet presAssocID="{6B9EDC3B-09A8-4046-AADC-A533D41FADE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E2E8F-528D-4650-85E2-A0FFE5ADB1AD}" type="pres">
      <dgm:prSet presAssocID="{6B9EDC3B-09A8-4046-AADC-A533D41FADE0}" presName="accent_5" presStyleCnt="0"/>
      <dgm:spPr/>
    </dgm:pt>
    <dgm:pt modelId="{85A05B47-015B-4013-8963-1D69CB5F2476}" type="pres">
      <dgm:prSet presAssocID="{6B9EDC3B-09A8-4046-AADC-A533D41FADE0}" presName="accentRepeatNode" presStyleLbl="solidFgAcc1" presStyleIdx="4" presStyleCnt="7"/>
      <dgm:spPr/>
    </dgm:pt>
    <dgm:pt modelId="{767EEE7B-D09B-44EA-BF42-BA45AABB9B27}" type="pres">
      <dgm:prSet presAssocID="{9391579C-5A43-4575-8E62-86EA60C3D12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AA9EC-2299-4A6E-B992-2EE13CA90546}" type="pres">
      <dgm:prSet presAssocID="{9391579C-5A43-4575-8E62-86EA60C3D121}" presName="accent_6" presStyleCnt="0"/>
      <dgm:spPr/>
    </dgm:pt>
    <dgm:pt modelId="{EAFFBC39-ABB2-422F-AC27-73082CEA809C}" type="pres">
      <dgm:prSet presAssocID="{9391579C-5A43-4575-8E62-86EA60C3D121}" presName="accentRepeatNode" presStyleLbl="solidFgAcc1" presStyleIdx="5" presStyleCnt="7"/>
      <dgm:spPr/>
    </dgm:pt>
    <dgm:pt modelId="{B9A33AB9-2439-48FC-A22B-FBD3091AE240}" type="pres">
      <dgm:prSet presAssocID="{550ED83E-B752-4762-BE14-1E68B61F113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10137-3002-4BAE-8619-514B093F8971}" type="pres">
      <dgm:prSet presAssocID="{550ED83E-B752-4762-BE14-1E68B61F1139}" presName="accent_7" presStyleCnt="0"/>
      <dgm:spPr/>
    </dgm:pt>
    <dgm:pt modelId="{069DD81F-82B5-4800-A709-FB6593C5B03D}" type="pres">
      <dgm:prSet presAssocID="{550ED83E-B752-4762-BE14-1E68B61F1139}" presName="accentRepeatNode" presStyleLbl="solidFgAcc1" presStyleIdx="6" presStyleCnt="7"/>
      <dgm:spPr/>
    </dgm:pt>
  </dgm:ptLst>
  <dgm:cxnLst>
    <dgm:cxn modelId="{B1166373-738D-4BB3-9C15-EA6201A72051}" srcId="{9AF9A9B4-97ED-47B4-87FA-D6B8F8610F13}" destId="{A4959B00-37B1-44D5-9608-103FDD19D9FF}" srcOrd="1" destOrd="0" parTransId="{AB341CF8-784C-49ED-883C-3BCFD09A4437}" sibTransId="{B0691395-58FE-4BA6-8299-81E1FE44E0D1}"/>
    <dgm:cxn modelId="{355701B3-EA57-42FB-B714-454C59C387B1}" type="presOf" srcId="{6B9EDC3B-09A8-4046-AADC-A533D41FADE0}" destId="{855AB965-62D8-4F39-82F6-5AA9AE973B15}" srcOrd="0" destOrd="0" presId="urn:microsoft.com/office/officeart/2008/layout/VerticalCurvedList"/>
    <dgm:cxn modelId="{B15A6E95-854B-48BB-AB3B-1C3DD0343BD9}" srcId="{9AF9A9B4-97ED-47B4-87FA-D6B8F8610F13}" destId="{6F37C094-790B-4496-A090-491B7745D426}" srcOrd="3" destOrd="0" parTransId="{C0B92770-6CF8-4FC1-8F41-0A09B263E857}" sibTransId="{BB6D08F2-15CF-4636-9A02-B1F1935A9FA8}"/>
    <dgm:cxn modelId="{6CFE1DC0-E1AE-4B12-9BE6-7014456956A6}" srcId="{9AF9A9B4-97ED-47B4-87FA-D6B8F8610F13}" destId="{42B34057-1206-44CE-8E3C-914AD8114447}" srcOrd="0" destOrd="0" parTransId="{A7F025B3-8F43-4570-A9E4-10D2D63CC456}" sibTransId="{AF427DAF-A864-4170-8E9B-83E65B2F8B69}"/>
    <dgm:cxn modelId="{58E9F626-37B7-4917-A4A4-13AEB6598C8F}" srcId="{9AF9A9B4-97ED-47B4-87FA-D6B8F8610F13}" destId="{6B9EDC3B-09A8-4046-AADC-A533D41FADE0}" srcOrd="4" destOrd="0" parTransId="{EE1C16E3-6FDF-4DDD-AFA8-CF9BBAB5ED13}" sibTransId="{CFB275EE-80FB-439B-9000-D3CB2CBA1682}"/>
    <dgm:cxn modelId="{34EA72CC-9A4A-400E-ACC7-4259A5C8D2F5}" type="presOf" srcId="{A4959B00-37B1-44D5-9608-103FDD19D9FF}" destId="{554BDA9A-0E43-4447-9242-D5EF86658B88}" srcOrd="0" destOrd="0" presId="urn:microsoft.com/office/officeart/2008/layout/VerticalCurvedList"/>
    <dgm:cxn modelId="{78102AE0-B87B-447A-A5DD-667318AE5EBF}" srcId="{9AF9A9B4-97ED-47B4-87FA-D6B8F8610F13}" destId="{3CADFA74-4DEE-4333-9B5B-96C9E992DD5F}" srcOrd="2" destOrd="0" parTransId="{37EAAFDD-7DC0-4A33-AA49-9B6CDF44ACF7}" sibTransId="{45F9AAFF-0C7C-421B-B714-05EA02A7C8F3}"/>
    <dgm:cxn modelId="{D5A84FA8-911A-4C30-A943-E9D813F07E4C}" srcId="{9AF9A9B4-97ED-47B4-87FA-D6B8F8610F13}" destId="{9391579C-5A43-4575-8E62-86EA60C3D121}" srcOrd="5" destOrd="0" parTransId="{F3E5A9CF-AFAD-4548-ACA3-32EE91A41AF2}" sibTransId="{7B60EC86-CE5F-4B30-B694-2C449B5B7B48}"/>
    <dgm:cxn modelId="{A75D78E9-28DB-40D3-AE53-520570677A30}" type="presOf" srcId="{3CADFA74-4DEE-4333-9B5B-96C9E992DD5F}" destId="{936DE843-1779-4C65-BB4E-DA872C06050F}" srcOrd="0" destOrd="0" presId="urn:microsoft.com/office/officeart/2008/layout/VerticalCurvedList"/>
    <dgm:cxn modelId="{230C4100-A6F1-4299-9079-A265F368A9B9}" type="presOf" srcId="{550ED83E-B752-4762-BE14-1E68B61F1139}" destId="{B9A33AB9-2439-48FC-A22B-FBD3091AE240}" srcOrd="0" destOrd="0" presId="urn:microsoft.com/office/officeart/2008/layout/VerticalCurvedList"/>
    <dgm:cxn modelId="{939E461A-5B91-41F6-9513-DF91A3D26159}" type="presOf" srcId="{9AF9A9B4-97ED-47B4-87FA-D6B8F8610F13}" destId="{A9E8B001-24D6-4DC7-8B53-2BF1966C6071}" srcOrd="0" destOrd="0" presId="urn:microsoft.com/office/officeart/2008/layout/VerticalCurvedList"/>
    <dgm:cxn modelId="{9E23A5DA-7537-493C-BE7A-29913539FB3C}" type="presOf" srcId="{9391579C-5A43-4575-8E62-86EA60C3D121}" destId="{767EEE7B-D09B-44EA-BF42-BA45AABB9B27}" srcOrd="0" destOrd="0" presId="urn:microsoft.com/office/officeart/2008/layout/VerticalCurvedList"/>
    <dgm:cxn modelId="{3CA0091A-4EF0-468F-9851-E76CFC2CB3D6}" type="presOf" srcId="{AF427DAF-A864-4170-8E9B-83E65B2F8B69}" destId="{8581EFBE-CBE9-48DE-A032-A4519C6CF861}" srcOrd="0" destOrd="0" presId="urn:microsoft.com/office/officeart/2008/layout/VerticalCurvedList"/>
    <dgm:cxn modelId="{FE8D0512-1DB4-4584-8144-4B7A3C1B9A5E}" type="presOf" srcId="{42B34057-1206-44CE-8E3C-914AD8114447}" destId="{C46CF39D-A1B5-4EF4-868E-B97F8A3E54B5}" srcOrd="0" destOrd="0" presId="urn:microsoft.com/office/officeart/2008/layout/VerticalCurvedList"/>
    <dgm:cxn modelId="{2B488EB7-B44C-4A7F-B407-CA9C807A19AB}" srcId="{9AF9A9B4-97ED-47B4-87FA-D6B8F8610F13}" destId="{550ED83E-B752-4762-BE14-1E68B61F1139}" srcOrd="6" destOrd="0" parTransId="{9E12E3EA-2283-44D8-B2E4-F94976201122}" sibTransId="{7242E91E-79BB-4288-AE1A-8A5CB6A3FFB9}"/>
    <dgm:cxn modelId="{897F2E7E-F295-47D1-BABE-977ABB734E6D}" type="presOf" srcId="{6F37C094-790B-4496-A090-491B7745D426}" destId="{C176D68D-5284-48F1-9931-C731E66B34B2}" srcOrd="0" destOrd="0" presId="urn:microsoft.com/office/officeart/2008/layout/VerticalCurvedList"/>
    <dgm:cxn modelId="{DB0004F1-05D3-44C2-9E7A-6A9F2C06CD5A}" type="presParOf" srcId="{A9E8B001-24D6-4DC7-8B53-2BF1966C6071}" destId="{6EF57EED-FD31-417B-B970-AD74D5361734}" srcOrd="0" destOrd="0" presId="urn:microsoft.com/office/officeart/2008/layout/VerticalCurvedList"/>
    <dgm:cxn modelId="{A10F834A-401A-4E18-BC08-F3C7F63ACFFB}" type="presParOf" srcId="{6EF57EED-FD31-417B-B970-AD74D5361734}" destId="{00F9BE59-9FED-4D25-9A28-A1F7E3E80C3C}" srcOrd="0" destOrd="0" presId="urn:microsoft.com/office/officeart/2008/layout/VerticalCurvedList"/>
    <dgm:cxn modelId="{F6DF747B-C1E4-4795-88DE-950E8CC2870D}" type="presParOf" srcId="{00F9BE59-9FED-4D25-9A28-A1F7E3E80C3C}" destId="{BADB3BEA-37E2-42C9-99AD-41FB3A170FD8}" srcOrd="0" destOrd="0" presId="urn:microsoft.com/office/officeart/2008/layout/VerticalCurvedList"/>
    <dgm:cxn modelId="{8EC7E8A3-70F1-4021-837B-8D6C83DEB4D4}" type="presParOf" srcId="{00F9BE59-9FED-4D25-9A28-A1F7E3E80C3C}" destId="{8581EFBE-CBE9-48DE-A032-A4519C6CF861}" srcOrd="1" destOrd="0" presId="urn:microsoft.com/office/officeart/2008/layout/VerticalCurvedList"/>
    <dgm:cxn modelId="{E8BDB8B8-C41F-4E49-9ED3-3AF3AD3447BB}" type="presParOf" srcId="{00F9BE59-9FED-4D25-9A28-A1F7E3E80C3C}" destId="{AF261396-45F4-49C9-8AEC-DB1BA9469561}" srcOrd="2" destOrd="0" presId="urn:microsoft.com/office/officeart/2008/layout/VerticalCurvedList"/>
    <dgm:cxn modelId="{09D57C5F-ACBB-4FE9-8120-1E643A48E30D}" type="presParOf" srcId="{00F9BE59-9FED-4D25-9A28-A1F7E3E80C3C}" destId="{8D1BD791-514A-4DFC-950B-CFB88162535A}" srcOrd="3" destOrd="0" presId="urn:microsoft.com/office/officeart/2008/layout/VerticalCurvedList"/>
    <dgm:cxn modelId="{3B182606-E3EB-4AAE-9276-DD888F2C20D7}" type="presParOf" srcId="{6EF57EED-FD31-417B-B970-AD74D5361734}" destId="{C46CF39D-A1B5-4EF4-868E-B97F8A3E54B5}" srcOrd="1" destOrd="0" presId="urn:microsoft.com/office/officeart/2008/layout/VerticalCurvedList"/>
    <dgm:cxn modelId="{33B5040D-E9E7-4786-AAC5-E4C71655D99E}" type="presParOf" srcId="{6EF57EED-FD31-417B-B970-AD74D5361734}" destId="{35873BA4-B55B-4772-9D94-56152AABA5CA}" srcOrd="2" destOrd="0" presId="urn:microsoft.com/office/officeart/2008/layout/VerticalCurvedList"/>
    <dgm:cxn modelId="{597EEEC1-B292-4FB9-BD7E-A3FC7C1D1BF1}" type="presParOf" srcId="{35873BA4-B55B-4772-9D94-56152AABA5CA}" destId="{FFDC2FFD-BF5D-460C-8B0E-A5C21C7688AD}" srcOrd="0" destOrd="0" presId="urn:microsoft.com/office/officeart/2008/layout/VerticalCurvedList"/>
    <dgm:cxn modelId="{E0F44073-C711-489F-A223-37A6F08D5F76}" type="presParOf" srcId="{6EF57EED-FD31-417B-B970-AD74D5361734}" destId="{554BDA9A-0E43-4447-9242-D5EF86658B88}" srcOrd="3" destOrd="0" presId="urn:microsoft.com/office/officeart/2008/layout/VerticalCurvedList"/>
    <dgm:cxn modelId="{5772F1D3-2F5B-4506-B158-16EDFD1B0DAC}" type="presParOf" srcId="{6EF57EED-FD31-417B-B970-AD74D5361734}" destId="{811DFA62-7B0E-4479-BD64-B4057495725F}" srcOrd="4" destOrd="0" presId="urn:microsoft.com/office/officeart/2008/layout/VerticalCurvedList"/>
    <dgm:cxn modelId="{491B0577-3CBC-4253-B558-1148856E2BC8}" type="presParOf" srcId="{811DFA62-7B0E-4479-BD64-B4057495725F}" destId="{93D6B37E-FEF1-4815-A090-248C3F6873A4}" srcOrd="0" destOrd="0" presId="urn:microsoft.com/office/officeart/2008/layout/VerticalCurvedList"/>
    <dgm:cxn modelId="{79B632CD-9FBB-476C-9207-2A9BF6787604}" type="presParOf" srcId="{6EF57EED-FD31-417B-B970-AD74D5361734}" destId="{936DE843-1779-4C65-BB4E-DA872C06050F}" srcOrd="5" destOrd="0" presId="urn:microsoft.com/office/officeart/2008/layout/VerticalCurvedList"/>
    <dgm:cxn modelId="{D1BC614D-EE99-4E76-A625-25FDC312818F}" type="presParOf" srcId="{6EF57EED-FD31-417B-B970-AD74D5361734}" destId="{55A1108A-7B5B-4AD8-9928-06DC0DA4746D}" srcOrd="6" destOrd="0" presId="urn:microsoft.com/office/officeart/2008/layout/VerticalCurvedList"/>
    <dgm:cxn modelId="{9558447C-406E-4BC5-A361-CAEB4BC0A53A}" type="presParOf" srcId="{55A1108A-7B5B-4AD8-9928-06DC0DA4746D}" destId="{BE977080-CA2F-4EE5-A41E-D1BA78D8AD13}" srcOrd="0" destOrd="0" presId="urn:microsoft.com/office/officeart/2008/layout/VerticalCurvedList"/>
    <dgm:cxn modelId="{03700A3D-BC0D-4A23-B258-42D4439182D2}" type="presParOf" srcId="{6EF57EED-FD31-417B-B970-AD74D5361734}" destId="{C176D68D-5284-48F1-9931-C731E66B34B2}" srcOrd="7" destOrd="0" presId="urn:microsoft.com/office/officeart/2008/layout/VerticalCurvedList"/>
    <dgm:cxn modelId="{3CDB1F3B-268C-4014-B3A2-BB7B3A1EF3D1}" type="presParOf" srcId="{6EF57EED-FD31-417B-B970-AD74D5361734}" destId="{60C1D150-94E3-4CD8-83FC-11B1BB356B28}" srcOrd="8" destOrd="0" presId="urn:microsoft.com/office/officeart/2008/layout/VerticalCurvedList"/>
    <dgm:cxn modelId="{4EF6C653-D006-42D5-B875-C91108195F38}" type="presParOf" srcId="{60C1D150-94E3-4CD8-83FC-11B1BB356B28}" destId="{468ED574-B31F-4BB1-B445-2B2CB97D3EB8}" srcOrd="0" destOrd="0" presId="urn:microsoft.com/office/officeart/2008/layout/VerticalCurvedList"/>
    <dgm:cxn modelId="{48BD8B99-50FC-40C6-B010-31A901748DF1}" type="presParOf" srcId="{6EF57EED-FD31-417B-B970-AD74D5361734}" destId="{855AB965-62D8-4F39-82F6-5AA9AE973B15}" srcOrd="9" destOrd="0" presId="urn:microsoft.com/office/officeart/2008/layout/VerticalCurvedList"/>
    <dgm:cxn modelId="{75CBCD54-8E9F-43DB-9710-2994FD2AC613}" type="presParOf" srcId="{6EF57EED-FD31-417B-B970-AD74D5361734}" destId="{A4AE2E8F-528D-4650-85E2-A0FFE5ADB1AD}" srcOrd="10" destOrd="0" presId="urn:microsoft.com/office/officeart/2008/layout/VerticalCurvedList"/>
    <dgm:cxn modelId="{097E8948-2F27-4F84-8E45-FD85D82F4CD4}" type="presParOf" srcId="{A4AE2E8F-528D-4650-85E2-A0FFE5ADB1AD}" destId="{85A05B47-015B-4013-8963-1D69CB5F2476}" srcOrd="0" destOrd="0" presId="urn:microsoft.com/office/officeart/2008/layout/VerticalCurvedList"/>
    <dgm:cxn modelId="{6210F1CD-11AF-40BB-9506-BAAECC0DD274}" type="presParOf" srcId="{6EF57EED-FD31-417B-B970-AD74D5361734}" destId="{767EEE7B-D09B-44EA-BF42-BA45AABB9B27}" srcOrd="11" destOrd="0" presId="urn:microsoft.com/office/officeart/2008/layout/VerticalCurvedList"/>
    <dgm:cxn modelId="{FCA1E923-3287-40CF-8860-B70D29BCC050}" type="presParOf" srcId="{6EF57EED-FD31-417B-B970-AD74D5361734}" destId="{8B1AA9EC-2299-4A6E-B992-2EE13CA90546}" srcOrd="12" destOrd="0" presId="urn:microsoft.com/office/officeart/2008/layout/VerticalCurvedList"/>
    <dgm:cxn modelId="{2898E1C9-0292-4D04-ACDF-AAC31FA5E994}" type="presParOf" srcId="{8B1AA9EC-2299-4A6E-B992-2EE13CA90546}" destId="{EAFFBC39-ABB2-422F-AC27-73082CEA809C}" srcOrd="0" destOrd="0" presId="urn:microsoft.com/office/officeart/2008/layout/VerticalCurvedList"/>
    <dgm:cxn modelId="{3CD59D79-BDE2-4A66-BB78-FB0FEFF73441}" type="presParOf" srcId="{6EF57EED-FD31-417B-B970-AD74D5361734}" destId="{B9A33AB9-2439-48FC-A22B-FBD3091AE240}" srcOrd="13" destOrd="0" presId="urn:microsoft.com/office/officeart/2008/layout/VerticalCurvedList"/>
    <dgm:cxn modelId="{E95B5B55-E35C-42CD-82FF-07F2740E2D54}" type="presParOf" srcId="{6EF57EED-FD31-417B-B970-AD74D5361734}" destId="{A1210137-3002-4BAE-8619-514B093F8971}" srcOrd="14" destOrd="0" presId="urn:microsoft.com/office/officeart/2008/layout/VerticalCurvedList"/>
    <dgm:cxn modelId="{342FCC0A-2B74-41EE-80D6-9029E4479594}" type="presParOf" srcId="{A1210137-3002-4BAE-8619-514B093F8971}" destId="{069DD81F-82B5-4800-A709-FB6593C5B0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4D2C-57ED-42D9-8330-3E5B85D43322}">
      <dsp:nvSpPr>
        <dsp:cNvPr id="0" name=""/>
        <dsp:cNvSpPr/>
      </dsp:nvSpPr>
      <dsp:spPr>
        <a:xfrm>
          <a:off x="834928" y="0"/>
          <a:ext cx="6055602" cy="605560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E9EC1E-C81A-4790-BB60-9EACB7A60C77}">
      <dsp:nvSpPr>
        <dsp:cNvPr id="0" name=""/>
        <dsp:cNvSpPr/>
      </dsp:nvSpPr>
      <dsp:spPr>
        <a:xfrm>
          <a:off x="1099912" y="608812"/>
          <a:ext cx="9461775" cy="1433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Для того чтобы команда была наиболее эффективна, то есть могла наиболее полно реализовать свой потенциал, участники должны стремиться к увеличению показателей по всем девяти факторам.</a:t>
          </a:r>
          <a:endParaRPr lang="ru-RU" sz="2400" kern="1200" dirty="0"/>
        </a:p>
      </dsp:txBody>
      <dsp:txXfrm>
        <a:off x="1169888" y="678788"/>
        <a:ext cx="9321823" cy="1293522"/>
      </dsp:txXfrm>
    </dsp:sp>
    <dsp:sp modelId="{BE180028-C89A-486E-80F3-68DA1DE9D6DE}">
      <dsp:nvSpPr>
        <dsp:cNvPr id="0" name=""/>
        <dsp:cNvSpPr/>
      </dsp:nvSpPr>
      <dsp:spPr>
        <a:xfrm>
          <a:off x="1099912" y="2221471"/>
          <a:ext cx="9461775" cy="1433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481439"/>
              <a:satOff val="-14650"/>
              <a:lumOff val="98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помощи данной модели можно измерить и оценить плюсы и минусы команды, личностные характеристики каждого члена команды.</a:t>
          </a:r>
          <a:endParaRPr lang="ru-RU" sz="2400" kern="1200" dirty="0"/>
        </a:p>
      </dsp:txBody>
      <dsp:txXfrm>
        <a:off x="1169888" y="2291447"/>
        <a:ext cx="9321823" cy="1293522"/>
      </dsp:txXfrm>
    </dsp:sp>
    <dsp:sp modelId="{51C354C3-6A2E-49DC-84D9-68280C6C6EBA}">
      <dsp:nvSpPr>
        <dsp:cNvPr id="0" name=""/>
        <dsp:cNvSpPr/>
      </dsp:nvSpPr>
      <dsp:spPr>
        <a:xfrm>
          <a:off x="1099912" y="3834130"/>
          <a:ext cx="9461775" cy="14334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962877"/>
              <a:satOff val="-29301"/>
              <a:lumOff val="196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Модель позволяет создать систему эффективных межличностных коммуникаций между несколькими командами, оценить возможности карьерного и профессионального роста членов команды</a:t>
          </a:r>
        </a:p>
      </dsp:txBody>
      <dsp:txXfrm>
        <a:off x="1169888" y="3904106"/>
        <a:ext cx="9321823" cy="1293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1EFBE-CBE9-48DE-A032-A4519C6CF861}">
      <dsp:nvSpPr>
        <dsp:cNvPr id="0" name=""/>
        <dsp:cNvSpPr/>
      </dsp:nvSpPr>
      <dsp:spPr>
        <a:xfrm>
          <a:off x="-7113327" y="-1088332"/>
          <a:ext cx="8472783" cy="8472783"/>
        </a:xfrm>
        <a:prstGeom prst="blockArc">
          <a:avLst>
            <a:gd name="adj1" fmla="val 18900000"/>
            <a:gd name="adj2" fmla="val 2700000"/>
            <a:gd name="adj3" fmla="val 25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CF39D-A1B5-4EF4-868E-B97F8A3E54B5}">
      <dsp:nvSpPr>
        <dsp:cNvPr id="0" name=""/>
        <dsp:cNvSpPr/>
      </dsp:nvSpPr>
      <dsp:spPr>
        <a:xfrm>
          <a:off x="441672" y="286221"/>
          <a:ext cx="11428239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каждый член команды играет не одну роль</a:t>
          </a:r>
          <a:endParaRPr lang="ru-RU" sz="2000" kern="1200" dirty="0"/>
        </a:p>
      </dsp:txBody>
      <dsp:txXfrm>
        <a:off x="441672" y="286221"/>
        <a:ext cx="11428239" cy="572191"/>
      </dsp:txXfrm>
    </dsp:sp>
    <dsp:sp modelId="{FFDC2FFD-BF5D-460C-8B0E-A5C21C7688AD}">
      <dsp:nvSpPr>
        <dsp:cNvPr id="0" name=""/>
        <dsp:cNvSpPr/>
      </dsp:nvSpPr>
      <dsp:spPr>
        <a:xfrm>
          <a:off x="84053" y="214697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4BDA9A-0E43-4447-9242-D5EF86658B88}">
      <dsp:nvSpPr>
        <dsp:cNvPr id="0" name=""/>
        <dsp:cNvSpPr/>
      </dsp:nvSpPr>
      <dsp:spPr>
        <a:xfrm>
          <a:off x="959843" y="1145012"/>
          <a:ext cx="10910068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7344"/>
                <a:satOff val="-2273"/>
                <a:lumOff val="128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87344"/>
                <a:satOff val="-2273"/>
                <a:lumOff val="128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87344"/>
                <a:satOff val="-2273"/>
                <a:lumOff val="128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все роли можно считать в равной степени важными для эффективности командной работы</a:t>
          </a:r>
          <a:endParaRPr lang="ru-RU" sz="2000" kern="1200" dirty="0"/>
        </a:p>
      </dsp:txBody>
      <dsp:txXfrm>
        <a:off x="959843" y="1145012"/>
        <a:ext cx="10910068" cy="572191"/>
      </dsp:txXfrm>
    </dsp:sp>
    <dsp:sp modelId="{93D6B37E-FEF1-4815-A090-248C3F6873A4}">
      <dsp:nvSpPr>
        <dsp:cNvPr id="0" name=""/>
        <dsp:cNvSpPr/>
      </dsp:nvSpPr>
      <dsp:spPr>
        <a:xfrm>
          <a:off x="602223" y="1073488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87344"/>
              <a:satOff val="-2273"/>
              <a:lumOff val="128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6DE843-1779-4C65-BB4E-DA872C06050F}">
      <dsp:nvSpPr>
        <dsp:cNvPr id="0" name=""/>
        <dsp:cNvSpPr/>
      </dsp:nvSpPr>
      <dsp:spPr>
        <a:xfrm>
          <a:off x="1243798" y="2003173"/>
          <a:ext cx="10626113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4689"/>
                <a:satOff val="-4545"/>
                <a:lumOff val="257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74689"/>
                <a:satOff val="-4545"/>
                <a:lumOff val="257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74689"/>
                <a:satOff val="-4545"/>
                <a:lumOff val="257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когда команда только приступает к разработке проекта, требуются инновационные идеи (нужен мыслитель)</a:t>
          </a:r>
          <a:endParaRPr lang="ru-RU" sz="2000" kern="1200" dirty="0"/>
        </a:p>
      </dsp:txBody>
      <dsp:txXfrm>
        <a:off x="1243798" y="2003173"/>
        <a:ext cx="10626113" cy="572191"/>
      </dsp:txXfrm>
    </dsp:sp>
    <dsp:sp modelId="{BE977080-CA2F-4EE5-A41E-D1BA78D8AD13}">
      <dsp:nvSpPr>
        <dsp:cNvPr id="0" name=""/>
        <dsp:cNvSpPr/>
      </dsp:nvSpPr>
      <dsp:spPr>
        <a:xfrm>
          <a:off x="886178" y="1931649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74689"/>
              <a:satOff val="-4545"/>
              <a:lumOff val="257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76D68D-5284-48F1-9931-C731E66B34B2}">
      <dsp:nvSpPr>
        <dsp:cNvPr id="0" name=""/>
        <dsp:cNvSpPr/>
      </dsp:nvSpPr>
      <dsp:spPr>
        <a:xfrm>
          <a:off x="1334462" y="2861963"/>
          <a:ext cx="10535449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2033"/>
                <a:satOff val="-6818"/>
                <a:lumOff val="38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2033"/>
                <a:satOff val="-6818"/>
                <a:lumOff val="38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2033"/>
                <a:satOff val="-6818"/>
                <a:lumOff val="38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необходимость оценки того, как эти идеи могут быть воплощены в практические действия и выполнимые задачи (исполнитель)</a:t>
          </a:r>
          <a:endParaRPr lang="ru-RU" sz="2000" kern="1200" dirty="0"/>
        </a:p>
      </dsp:txBody>
      <dsp:txXfrm>
        <a:off x="1334462" y="2861963"/>
        <a:ext cx="10535449" cy="572191"/>
      </dsp:txXfrm>
    </dsp:sp>
    <dsp:sp modelId="{468ED574-B31F-4BB1-B445-2B2CB97D3EB8}">
      <dsp:nvSpPr>
        <dsp:cNvPr id="0" name=""/>
        <dsp:cNvSpPr/>
      </dsp:nvSpPr>
      <dsp:spPr>
        <a:xfrm>
          <a:off x="976842" y="2790439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2033"/>
              <a:satOff val="-6818"/>
              <a:lumOff val="386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5AB965-62D8-4F39-82F6-5AA9AE973B15}">
      <dsp:nvSpPr>
        <dsp:cNvPr id="0" name=""/>
        <dsp:cNvSpPr/>
      </dsp:nvSpPr>
      <dsp:spPr>
        <a:xfrm>
          <a:off x="1243798" y="3720754"/>
          <a:ext cx="10626113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62033"/>
                <a:satOff val="-6818"/>
                <a:lumOff val="386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2033"/>
                <a:satOff val="-6818"/>
                <a:lumOff val="386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2033"/>
                <a:satOff val="-6818"/>
                <a:lumOff val="386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этих этапах успех достигается при условии, что в команде имеется хороший координатор (председатель)</a:t>
          </a:r>
          <a:endParaRPr lang="ru-RU" sz="2000" kern="1200" dirty="0"/>
        </a:p>
      </dsp:txBody>
      <dsp:txXfrm>
        <a:off x="1243798" y="3720754"/>
        <a:ext cx="10626113" cy="572191"/>
      </dsp:txXfrm>
    </dsp:sp>
    <dsp:sp modelId="{85A05B47-015B-4013-8963-1D69CB5F2476}">
      <dsp:nvSpPr>
        <dsp:cNvPr id="0" name=""/>
        <dsp:cNvSpPr/>
      </dsp:nvSpPr>
      <dsp:spPr>
        <a:xfrm>
          <a:off x="886178" y="3649230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2033"/>
              <a:satOff val="-6818"/>
              <a:lumOff val="386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7EEE7B-D09B-44EA-BF42-BA45AABB9B27}">
      <dsp:nvSpPr>
        <dsp:cNvPr id="0" name=""/>
        <dsp:cNvSpPr/>
      </dsp:nvSpPr>
      <dsp:spPr>
        <a:xfrm>
          <a:off x="959843" y="4578915"/>
          <a:ext cx="10910068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4689"/>
                <a:satOff val="-4545"/>
                <a:lumOff val="257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74689"/>
                <a:satOff val="-4545"/>
                <a:lumOff val="257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74689"/>
                <a:satOff val="-4545"/>
                <a:lumOff val="257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движущие силы и стимулы команда обретает благодаря активности энергичного формировщика</a:t>
          </a:r>
          <a:endParaRPr lang="ru-RU" sz="2000" kern="1200" dirty="0"/>
        </a:p>
      </dsp:txBody>
      <dsp:txXfrm>
        <a:off x="959843" y="4578915"/>
        <a:ext cx="10910068" cy="572191"/>
      </dsp:txXfrm>
    </dsp:sp>
    <dsp:sp modelId="{EAFFBC39-ABB2-422F-AC27-73082CEA809C}">
      <dsp:nvSpPr>
        <dsp:cNvPr id="0" name=""/>
        <dsp:cNvSpPr/>
      </dsp:nvSpPr>
      <dsp:spPr>
        <a:xfrm>
          <a:off x="602223" y="4507391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74689"/>
              <a:satOff val="-4545"/>
              <a:lumOff val="257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A33AB9-2439-48FC-A22B-FBD3091AE240}">
      <dsp:nvSpPr>
        <dsp:cNvPr id="0" name=""/>
        <dsp:cNvSpPr/>
      </dsp:nvSpPr>
      <dsp:spPr>
        <a:xfrm>
          <a:off x="441672" y="5437706"/>
          <a:ext cx="11428239" cy="572191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7344"/>
                <a:satOff val="-2273"/>
                <a:lumOff val="128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87344"/>
                <a:satOff val="-2273"/>
                <a:lumOff val="128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87344"/>
                <a:satOff val="-2273"/>
                <a:lumOff val="128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1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чтобы сдерживать чрезмерные проявления энтузиазма, в команде должен быть оценщик</a:t>
          </a:r>
          <a:endParaRPr lang="ru-RU" sz="2000" kern="1200" dirty="0"/>
        </a:p>
      </dsp:txBody>
      <dsp:txXfrm>
        <a:off x="441672" y="5437706"/>
        <a:ext cx="11428239" cy="572191"/>
      </dsp:txXfrm>
    </dsp:sp>
    <dsp:sp modelId="{069DD81F-82B5-4800-A709-FB6593C5B03D}">
      <dsp:nvSpPr>
        <dsp:cNvPr id="0" name=""/>
        <dsp:cNvSpPr/>
      </dsp:nvSpPr>
      <dsp:spPr>
        <a:xfrm>
          <a:off x="84053" y="5366182"/>
          <a:ext cx="715239" cy="715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87344"/>
              <a:satOff val="-2273"/>
              <a:lumOff val="128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25.11.2021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7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9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5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EFD5-2431-42EB-B3CA-D7A36093CC8A}" type="datetimeFigureOut">
              <a:rPr lang="en-US"/>
              <a:pPr>
                <a:defRPr/>
              </a:pPr>
              <a:t>11/25/2021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56BB-F735-4586-A408-3C604B26CB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206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0"/>
            <a:ext cx="8991600" cy="2051626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6000" smtClean="0"/>
              <a:t>Тема </a:t>
            </a:r>
            <a:r>
              <a:rPr lang="ru-RU" sz="6000" smtClean="0"/>
              <a:t>5. </a:t>
            </a:r>
            <a:r>
              <a:rPr lang="ru-RU" sz="6000" dirty="0" smtClean="0"/>
              <a:t>Сущность и значение команды</a:t>
            </a:r>
            <a:endParaRPr lang="ru-RU" sz="6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2051626"/>
            <a:ext cx="6580188" cy="4752399"/>
          </a:xfrm>
        </p:spPr>
        <p:txBody>
          <a:bodyPr rtlCol="0"/>
          <a:lstStyle/>
          <a:p>
            <a:pPr marL="514350" indent="-514350">
              <a:buAutoNum type="arabicPeriod"/>
            </a:pPr>
            <a:r>
              <a:rPr lang="ru-RU" sz="3600" dirty="0" smtClean="0"/>
              <a:t>Сущность</a:t>
            </a:r>
            <a:r>
              <a:rPr lang="ru-RU" sz="3600" dirty="0"/>
              <a:t>, теория, значение </a:t>
            </a:r>
            <a:r>
              <a:rPr lang="ru-RU" sz="3600" dirty="0" smtClean="0"/>
              <a:t>команды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Эффективность команды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Командные </a:t>
            </a:r>
            <a:r>
              <a:rPr lang="ru-RU" sz="3600" dirty="0"/>
              <a:t>роли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ол с компьютером, телефоном, книгами и т. д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77897" cy="278674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0"/>
            <a:ext cx="7924800" cy="1018903"/>
          </a:xfrm>
        </p:spPr>
        <p:txBody>
          <a:bodyPr rtlCol="0"/>
          <a:lstStyle/>
          <a:p>
            <a:pPr rtl="0">
              <a:lnSpc>
                <a:spcPts val="6000"/>
              </a:lnSpc>
            </a:pPr>
            <a:r>
              <a:rPr lang="ru-RU" sz="5400" dirty="0" smtClean="0"/>
              <a:t>2. Эффективность команды</a:t>
            </a:r>
            <a:endParaRPr lang="ru-RU" sz="5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7897" y="1114697"/>
            <a:ext cx="7748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команды  –  это удовлетворение  участников команды от достижения  поставленных целей.</a:t>
            </a:r>
            <a:endParaRPr lang="ru-RU" sz="22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7897" y="1911310"/>
            <a:ext cx="774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Фактор,  определяющий эффективность команды - это мотивация ее каждого члена, нацеленность на общий результат. </a:t>
            </a:r>
            <a:endParaRPr lang="ru-RU" sz="2000" b="1" i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262" y="3042030"/>
            <a:ext cx="90656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книге «Колесо командного управления» 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Ч.Дж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Маргерисон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  выделяет </a:t>
            </a:r>
            <a:r>
              <a:rPr lang="ru-RU" sz="2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девять важнейших факторов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эффективности работы команды, учитывающие все отличия в работе команд различных организаций.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Выделенные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факторы лежат в основе </a:t>
            </a:r>
            <a:r>
              <a:rPr lang="ru-RU" sz="2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«Системы управления командой»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TeamManagementSystems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) и, объединяясь, образуют модель «Колесо типов деятельности по управлению командой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Маржерисона-МакКенна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9325" y="5765074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Рисунок 2 – Модель «Колесо управления командой»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62835" y="47590"/>
            <a:ext cx="7190467" cy="5460954"/>
            <a:chOff x="0" y="0"/>
            <a:chExt cx="4540469" cy="3846524"/>
          </a:xfrm>
        </p:grpSpPr>
        <p:sp>
          <p:nvSpPr>
            <p:cNvPr id="9" name="Овал 8"/>
            <p:cNvSpPr/>
            <p:nvPr/>
          </p:nvSpPr>
          <p:spPr>
            <a:xfrm>
              <a:off x="0" y="0"/>
              <a:ext cx="4540469" cy="3846524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697421" y="1519719"/>
              <a:ext cx="1145627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Консультирование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94593" y="1492469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Новаторство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46538" y="599090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Стимулирование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76249" y="2911366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6538" y="2427890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921876" y="493986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Поддержание достигнутого уровня 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76249" y="115614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Контроль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974428" y="2427890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Производство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363311" y="1492469"/>
              <a:ext cx="996950" cy="80708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Связи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14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83720582"/>
              </p:ext>
            </p:extLst>
          </p:nvPr>
        </p:nvGraphicFramePr>
        <p:xfrm>
          <a:off x="185782" y="162318"/>
          <a:ext cx="11396617" cy="605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72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999" y="232844"/>
            <a:ext cx="820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Говоря </a:t>
            </a:r>
            <a:r>
              <a:rPr lang="ru-RU" sz="2400" b="1" i="1" dirty="0">
                <a:solidFill>
                  <a:srgbClr val="C00000"/>
                </a:solidFill>
              </a:rPr>
              <a:t>об эффективности команды, стоит упомянуть о таких вещах, как </a:t>
            </a:r>
            <a:r>
              <a:rPr lang="ru-RU" sz="2400" b="1" i="1" dirty="0" smtClean="0">
                <a:solidFill>
                  <a:srgbClr val="C00000"/>
                </a:solidFill>
              </a:rPr>
              <a:t>уполномочивание, </a:t>
            </a:r>
            <a:r>
              <a:rPr lang="ru-RU" sz="2400" b="1" i="1" dirty="0">
                <a:solidFill>
                  <a:srgbClr val="C00000"/>
                </a:solidFill>
              </a:rPr>
              <a:t>необходимые навыки и личное участие </a:t>
            </a:r>
            <a:r>
              <a:rPr lang="ru-RU" sz="2400" b="1" i="1" dirty="0" smtClean="0">
                <a:solidFill>
                  <a:srgbClr val="C00000"/>
                </a:solidFill>
              </a:rPr>
              <a:t>каждого.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035" y="1676791"/>
            <a:ext cx="242322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1. Уполномочивание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3035" y="2551501"/>
            <a:ext cx="6096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подразумевает перераспределение власти и обязанностей таким образом, чтобы человек мог принимать решения и контролировать свою собственную работу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83035" y="436478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Мотивирует благодаря реализации потребностей: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принадлежность, признание, личная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самоценность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контроль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07177" y="2076901"/>
            <a:ext cx="679269" cy="474600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50571" y="3874940"/>
            <a:ext cx="792480" cy="601266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4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14</a:t>
            </a:fld>
            <a:endParaRPr lang="ru-RU" noProof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000" y="370506"/>
            <a:ext cx="275466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 Необходимые навыки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000" y="1245216"/>
            <a:ext cx="467993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создать эффективную команду определяется наличием у ее членов определенных навыков.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000" y="2735479"/>
            <a:ext cx="4679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McCullough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(2006) выделяет пять таких навыков: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Навыки участия (в совместной деятельности);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Навыки управления (планирование, организация, логистика и проведение встреч);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Навыки продумывания процесса;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Навыки разрешения проблем;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5) Навыки представления результатов/презентаций.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356142" y="770616"/>
            <a:ext cx="679269" cy="474600"/>
          </a:xfrm>
          <a:prstGeom prst="downArrow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299536" y="2275166"/>
            <a:ext cx="792480" cy="601266"/>
          </a:xfrm>
          <a:prstGeom prst="downArrow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36073" y="370506"/>
            <a:ext cx="21771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3. Личное участие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36073" y="1245216"/>
            <a:ext cx="467993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Без личного участия не будет команды, несмотря ни на какие тренинги, уполномочивание и поддержку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руководства; необходимо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участие, граничащее с полной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самоотдачей.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36073" y="3475933"/>
            <a:ext cx="4679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Wright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Brauchle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(1994) предлагают стратегию усиления такого участия, состоящую из трех компонентов: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подготовка,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инициация,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поддержание.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960215" y="770616"/>
            <a:ext cx="679269" cy="474600"/>
          </a:xfrm>
          <a:prstGeom prst="down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03609" y="2874667"/>
            <a:ext cx="792480" cy="601266"/>
          </a:xfrm>
          <a:prstGeom prst="down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6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9028" y="168103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3 – Полюса неэффективности и эффективности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15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17765"/>
              </p:ext>
            </p:extLst>
          </p:nvPr>
        </p:nvGraphicFramePr>
        <p:xfrm>
          <a:off x="726377" y="747054"/>
          <a:ext cx="9810994" cy="5113815"/>
        </p:xfrm>
        <a:graphic>
          <a:graphicData uri="http://schemas.openxmlformats.org/drawingml/2006/table">
            <a:tbl>
              <a:tblPr firstRow="1" firstCol="1" bandRow="1"/>
              <a:tblGrid>
                <a:gridCol w="3717484">
                  <a:extLst>
                    <a:ext uri="{9D8B030D-6E8A-4147-A177-3AD203B41FA5}">
                      <a16:colId xmlns:a16="http://schemas.microsoft.com/office/drawing/2014/main" val="2973367644"/>
                    </a:ext>
                  </a:extLst>
                </a:gridCol>
                <a:gridCol w="2675534">
                  <a:extLst>
                    <a:ext uri="{9D8B030D-6E8A-4147-A177-3AD203B41FA5}">
                      <a16:colId xmlns:a16="http://schemas.microsoft.com/office/drawing/2014/main" val="962383409"/>
                    </a:ext>
                  </a:extLst>
                </a:gridCol>
                <a:gridCol w="3417976">
                  <a:extLst>
                    <a:ext uri="{9D8B030D-6E8A-4147-A177-3AD203B41FA5}">
                      <a16:colId xmlns:a16="http://schemas.microsoft.com/office/drawing/2014/main" val="4235154023"/>
                    </a:ext>
                  </a:extLst>
                </a:gridCol>
              </a:tblGrid>
              <a:tr h="240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Неэффективность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Эффективность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658913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Неопределенность, несогласие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Ясность,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разделяемость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всеми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070456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Безразличие, безучастность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Активное участие в решении задач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7620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Недоверие, закрытость, боязнь критики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Доверие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Доверие, свободное выражение эмоций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76035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Игнорирование или утаивание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Конфликты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Признание и открытое обсуждение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636857"/>
                  </a:ext>
                </a:extLst>
              </a:tr>
              <a:tr h="5709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Преследование личных целей, несогласных игнорируют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решений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 точек зрения других, совместное принятие решений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11239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Зависимость группы от одного человека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Лидерство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Разделяющее, совместное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676722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Строгое распределение ролей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Ролевая структура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Гибкая, ротация ролей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958077"/>
                  </a:ext>
                </a:extLst>
              </a:tr>
              <a:tr h="5647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Ригидность, стереотипность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Пластичность, спонтанность, воображение, инновации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101053"/>
                  </a:ext>
                </a:extLst>
              </a:tr>
              <a:tr h="480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лидера, игнорирование друг друга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Открытая, на понимание, поощряется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49" marR="66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5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1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Улыбающаяся женщина на экране ноутбука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1681" y="1"/>
            <a:ext cx="3930318" cy="256032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61681" cy="748936"/>
          </a:xfrm>
        </p:spPr>
        <p:txBody>
          <a:bodyPr rtlCol="0"/>
          <a:lstStyle/>
          <a:p>
            <a:pPr rtl="0">
              <a:lnSpc>
                <a:spcPts val="5200"/>
              </a:lnSpc>
            </a:pPr>
            <a:r>
              <a:rPr lang="ru-RU" sz="4500" dirty="0" smtClean="0"/>
              <a:t>3. Командные роли</a:t>
            </a:r>
            <a:endParaRPr lang="ru-RU" sz="4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1054464"/>
            <a:ext cx="6096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Командную роль можно рассматривать как характеристику качества применения индивидуальных навыков и опыта, составляющих содержание выполняемой функциональной роли.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2975207"/>
            <a:ext cx="3309257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функциональные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базирующиеся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на профессиональных навыках и практическом опыте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6635" y="2975207"/>
            <a:ext cx="230479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командные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основе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которых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лежат личностные особенности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9028" y="168103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4 – Командные роли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17</a:t>
            </a:fld>
            <a:endParaRPr lang="ru-RU" noProof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37501"/>
              </p:ext>
            </p:extLst>
          </p:nvPr>
        </p:nvGraphicFramePr>
        <p:xfrm>
          <a:off x="349130" y="586319"/>
          <a:ext cx="11147897" cy="5799856"/>
        </p:xfrm>
        <a:graphic>
          <a:graphicData uri="http://schemas.openxmlformats.org/drawingml/2006/table">
            <a:tbl>
              <a:tblPr firstRow="1" firstCol="1" bandRow="1"/>
              <a:tblGrid>
                <a:gridCol w="2639035">
                  <a:extLst>
                    <a:ext uri="{9D8B030D-6E8A-4147-A177-3AD203B41FA5}">
                      <a16:colId xmlns:a16="http://schemas.microsoft.com/office/drawing/2014/main" val="1056539169"/>
                    </a:ext>
                  </a:extLst>
                </a:gridCol>
                <a:gridCol w="4297382">
                  <a:extLst>
                    <a:ext uri="{9D8B030D-6E8A-4147-A177-3AD203B41FA5}">
                      <a16:colId xmlns:a16="http://schemas.microsoft.com/office/drawing/2014/main" val="286389460"/>
                    </a:ext>
                  </a:extLst>
                </a:gridCol>
                <a:gridCol w="4211480">
                  <a:extLst>
                    <a:ext uri="{9D8B030D-6E8A-4147-A177-3AD203B41FA5}">
                      <a16:colId xmlns:a16="http://schemas.microsoft.com/office/drawing/2014/main" val="1549762629"/>
                    </a:ext>
                  </a:extLst>
                </a:gridCol>
              </a:tblGrid>
              <a:tr h="35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роль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Необходимые личные качества и вклад в деятельность команды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Допустимые недостатки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84137"/>
                  </a:ext>
                </a:extLst>
              </a:tr>
              <a:tr h="1246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Мыслитель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Творческая направленность, богатое воображение, неординарность мышления. Стремление к новаторству. Источник оригинальных идей для команды.	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Недостаточность опыта межличностного общения Психологическая неустойчивость Может долго задерживаться на рассмотрении «интересных идей».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99097"/>
                  </a:ext>
                </a:extLst>
              </a:tr>
              <a:tr h="1068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Претворяет идеи в практические действия. Превращает решения в легко выполнимые задания. Вносит упорядоченность в деятельность команды.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Недостаточная гибкость. Непринятие фантастических идей Неприязнь к частым изменениям планов.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88876"/>
                  </a:ext>
                </a:extLst>
              </a:tr>
              <a:tr h="142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Доводчик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Усердие и добросовестность. Следит за тем, чтобы задания выполнялись полностью. Отслеживает своевременность выполнения заданий	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Чрезмерная обеспокоенность состоянием дел. Склонность к внутренним переживаниям. Нежелание перепоручать свои обязанности. Неприятие несерьезного отношения к его обязанностям со стороны других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30969"/>
                  </a:ext>
                </a:extLst>
              </a:tr>
              <a:tr h="142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Оценщик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Исповедует беспристрастный критический анализ ситуации, проницательность в оценках. Точность суждений, стремление рассматривать все возможные варианты решения. Недооценка факторов стимулирования и воодушевления	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Недостаточность вдохновения и творческого воображения. Способность подавлять инициативу других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09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63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9028" y="168103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4 – Командные роли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18</a:t>
            </a:fld>
            <a:endParaRPr lang="ru-RU" noProof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30006"/>
              </p:ext>
            </p:extLst>
          </p:nvPr>
        </p:nvGraphicFramePr>
        <p:xfrm>
          <a:off x="349130" y="586319"/>
          <a:ext cx="11147897" cy="5413883"/>
        </p:xfrm>
        <a:graphic>
          <a:graphicData uri="http://schemas.openxmlformats.org/drawingml/2006/table">
            <a:tbl>
              <a:tblPr firstRow="1" firstCol="1" bandRow="1"/>
              <a:tblGrid>
                <a:gridCol w="1923807">
                  <a:extLst>
                    <a:ext uri="{9D8B030D-6E8A-4147-A177-3AD203B41FA5}">
                      <a16:colId xmlns:a16="http://schemas.microsoft.com/office/drawing/2014/main" val="1056539169"/>
                    </a:ext>
                  </a:extLst>
                </a:gridCol>
                <a:gridCol w="5012610">
                  <a:extLst>
                    <a:ext uri="{9D8B030D-6E8A-4147-A177-3AD203B41FA5}">
                      <a16:colId xmlns:a16="http://schemas.microsoft.com/office/drawing/2014/main" val="286389460"/>
                    </a:ext>
                  </a:extLst>
                </a:gridCol>
                <a:gridCol w="4211480">
                  <a:extLst>
                    <a:ext uri="{9D8B030D-6E8A-4147-A177-3AD203B41FA5}">
                      <a16:colId xmlns:a16="http://schemas.microsoft.com/office/drawing/2014/main" val="1549762629"/>
                    </a:ext>
                  </a:extLst>
                </a:gridCol>
              </a:tblGrid>
              <a:tr h="440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роль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Необходимые личные качества и вклад в деятельность команды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Допустимые недостатки</a:t>
                      </a:r>
                      <a:endParaRPr lang="ru-RU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50" marR="56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84137"/>
                  </a:ext>
                </a:extLst>
              </a:tr>
              <a:tr h="499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Исследователь ресурсов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Владение искусством проведения переговоров, разнообразие контактов. Талант импровизатора, изучает благоприятные возможности. Энтузиазм, коммуникабельность	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Теряет интерес по мере угасания энтузиазма. Перескакивает от одной задачи к другой. Нуждается во внешнем давлении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99097"/>
                  </a:ext>
                </a:extLst>
              </a:tr>
              <a:tr h="66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Формировщик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Постоянная ориентированность на решение поставленной задачи; стимулирует работу всей команды. Способствует реализации принятых решений; побуждает сотрудников работать интенсивнее.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Легко переходит в состояние раздраженности и разочарования Импульсивность и нетерпеливость Нетерпимость к нечетким формулировкам и нерешительности в поведении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88876"/>
                  </a:ext>
                </a:extLst>
              </a:tr>
              <a:tr h="66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Коллективист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Способствует гармонизации отношений в команде и устранению разногласий. Внимательно выслушивает собеседника; опирается на мнения других. Чуткость, отсутствие чрезмерной самоуверенности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Нерешительность в кризисных ситуациях. Стремление избегать обострения ситуаций. Может воспрепятствовать совершению действий в решающий момент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30969"/>
                  </a:ext>
                </a:extLst>
              </a:tr>
              <a:tr h="79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Четко формулирует цели; хорошо выполняет функции ведущего во время дискуссий. Способствует эффективному принятию решений. Имеет хорошие коммуникативные навыки; социальный лидер	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производить впечатление человека, склонного к манипуляциям. Склонность к переложению своих обязанностей на других. Может приписывать себе заслуги всей команды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095614"/>
                  </a:ext>
                </a:extLst>
              </a:tr>
              <a:tr h="794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Обладает редко встречающимися навыками и знаниями Целеустремленность и способность концентрировать усилия. Инициативность и способность всецело отдаваться работе	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Полезен только в узкопрофессиональной сфере. Зачастую имеет слабые коммуникативные навыки. Часто «за деревьями не видит леса»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24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2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19</a:t>
            </a:fld>
            <a:endParaRPr lang="ru-RU" noProof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6816737"/>
              </p:ext>
            </p:extLst>
          </p:nvPr>
        </p:nvGraphicFramePr>
        <p:xfrm>
          <a:off x="89988" y="75232"/>
          <a:ext cx="11953965" cy="62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2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537" y="0"/>
            <a:ext cx="5472000" cy="927954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2800" b="1" dirty="0" smtClean="0"/>
              <a:t>1. </a:t>
            </a:r>
            <a:r>
              <a:rPr lang="ru-RU" sz="2800" b="1" dirty="0"/>
              <a:t>Сущность, теория, значение команды</a:t>
            </a:r>
            <a:endParaRPr lang="ru-RU" b="1" dirty="0"/>
          </a:p>
        </p:txBody>
      </p:sp>
      <p:pic>
        <p:nvPicPr>
          <p:cNvPr id="9" name="Рисунок 8" descr="Рука прикасается к мобильному телефону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094155"/>
            <a:ext cx="5721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Все команды являются группами, но  группа  не  обязательно  будет  вести  себя  как  команда.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537" y="1933749"/>
            <a:ext cx="569883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/>
              <a:t>добровольно </a:t>
            </a:r>
            <a:r>
              <a:rPr lang="ru-RU" sz="2400" dirty="0" smtClean="0"/>
              <a:t>координируют свои усилия для </a:t>
            </a:r>
            <a:r>
              <a:rPr lang="ru-RU" sz="2400" dirty="0"/>
              <a:t>достижения поставленных перед группой целей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члены команды </a:t>
            </a:r>
            <a:r>
              <a:rPr lang="ru-RU" sz="2400" dirty="0"/>
              <a:t>в </a:t>
            </a:r>
            <a:r>
              <a:rPr lang="ru-RU" sz="2400" dirty="0" smtClean="0"/>
              <a:t>высшей степени независимы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команда имеет своих лидеров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/>
              <a:t>власть </a:t>
            </a:r>
            <a:r>
              <a:rPr lang="ru-RU" sz="2400" dirty="0" smtClean="0"/>
              <a:t>руководителя команды беспрекословно </a:t>
            </a:r>
            <a:r>
              <a:rPr lang="ru-RU" sz="2400" dirty="0"/>
              <a:t>принимается всеми членами команды 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9028" y="168103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5 – Принципы работы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20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74794"/>
              </p:ext>
            </p:extLst>
          </p:nvPr>
        </p:nvGraphicFramePr>
        <p:xfrm>
          <a:off x="432000" y="586319"/>
          <a:ext cx="11455200" cy="549969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471718">
                  <a:extLst>
                    <a:ext uri="{9D8B030D-6E8A-4147-A177-3AD203B41FA5}">
                      <a16:colId xmlns:a16="http://schemas.microsoft.com/office/drawing/2014/main" val="235921823"/>
                    </a:ext>
                  </a:extLst>
                </a:gridCol>
                <a:gridCol w="7983482">
                  <a:extLst>
                    <a:ext uri="{9D8B030D-6E8A-4147-A177-3AD203B41FA5}">
                      <a16:colId xmlns:a16="http://schemas.microsoft.com/office/drawing/2014/main" val="1932406362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Принцип работы команды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Содержание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426941"/>
                  </a:ext>
                </a:extLst>
              </a:tr>
              <a:tr h="880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Добровольность вхождения в команду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Ключевой принцип формирования команды. В состав команды может быть включен только тот кандидат, кто добровольно изъявил готовность войти в состав команды на основе осведомленности и понимания всех условий ее деятельности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124455"/>
                  </a:ext>
                </a:extLst>
              </a:tr>
              <a:tr h="880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Коллективное исполнение работы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Каждый член команды выполняет ту часть общего задания, которую ему поручила команда, а не ту, что он обычно исполнял по заданию административного начальства (последнее не исключается и в рамках команды)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285728"/>
                  </a:ext>
                </a:extLst>
              </a:tr>
              <a:tr h="528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Коллективная ответственность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Вся команда теряет в доверии, стимулировании, в общественном признании, если задание не выполнено по вине любого из членов команды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975931"/>
                  </a:ext>
                </a:extLst>
              </a:tr>
              <a:tr h="880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Ориентированность оплаты труда на конечный результат общекомандной работы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Все члены команды, независимо от занимаемых должностей, «приобретают», если команда в целом работала эффективно, и «теряют», если команда не достигла результата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329370"/>
                  </a:ext>
                </a:extLst>
              </a:tr>
              <a:tr h="880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Достойная значимость стимулирования команды на конечный результат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Руководство должно обладать информацией о стимулах, значимых для кандидатов в члены команды. На основании этой информации составляется «фонд стимулирования». 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3843"/>
                  </a:ext>
                </a:extLst>
              </a:tr>
              <a:tr h="528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Автономное самоуправление команды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Деятельностью членов команды управляет ее руководитель (лидер), а не административное начальство организации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82608"/>
                  </a:ext>
                </a:extLst>
              </a:tr>
              <a:tr h="528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Повышенная исполнительская дисциплина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Каждый член команды отвечает за конечный общекомандный результат. Данный принцип добровольно принимается каждым членом команды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3" marR="453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91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2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2000" y="168103"/>
            <a:ext cx="11065028" cy="105980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Численность команды </a:t>
            </a:r>
            <a:r>
              <a:rPr lang="ru-RU" sz="2400" dirty="0"/>
              <a:t>зависит от специфики выполняемых ею работ, поэтому количество членов определяется индивидуально. Наиболее точным представляется «золотое правило» численности команды </a:t>
            </a:r>
            <a:r>
              <a:rPr lang="ru-RU" sz="2400" b="1" dirty="0">
                <a:solidFill>
                  <a:srgbClr val="C00000"/>
                </a:solidFill>
              </a:rPr>
              <a:t>«семь плюс минус два»</a:t>
            </a:r>
            <a:r>
              <a:rPr lang="ru-RU" sz="2400" dirty="0"/>
              <a:t>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21</a:t>
            </a:fld>
            <a:endParaRPr lang="ru-RU" noProof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2000" y="1400630"/>
            <a:ext cx="7963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Форма управления в команде </a:t>
            </a:r>
            <a:r>
              <a:rPr lang="ru-RU" sz="2400" dirty="0"/>
              <a:t>– одно из важнейших условий эффективности команды, и она специально оговаривается с каждым членом команды до начала ее функционирования.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6216" y="3255556"/>
            <a:ext cx="86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Из всего многообразия вариантов управления можно выделить </a:t>
            </a:r>
            <a:r>
              <a:rPr lang="ru-RU" sz="2400" b="1" i="1" dirty="0">
                <a:solidFill>
                  <a:srgbClr val="00B050"/>
                </a:solidFill>
              </a:rPr>
              <a:t>три основные формы</a:t>
            </a:r>
            <a:r>
              <a:rPr lang="ru-RU" sz="2400" dirty="0"/>
              <a:t>, модификации которых широко распространены во всех сферах производственной и творческой деятельности команд.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2904309" y="5168536"/>
            <a:ext cx="1280159" cy="92310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5543006" y="5168536"/>
            <a:ext cx="1280159" cy="92310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8020595" y="5168536"/>
            <a:ext cx="1280159" cy="92310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5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22</a:t>
            </a:fld>
            <a:endParaRPr lang="ru-RU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Large image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8345" y="153017"/>
            <a:ext cx="3310137" cy="461665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«Театр одного актера»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3177" y="798064"/>
            <a:ext cx="3540474" cy="1328023"/>
          </a:xfrm>
          <a:prstGeom prst="roundRect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в командах, имеющих общепризнанного талантливого лидера-профессионала.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176" y="2400972"/>
            <a:ext cx="3770812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Руководитель-лидер осуществляет единоличное управление деятельностью команды, периодически советуясь с членами команды по своему усмотрению. </a:t>
            </a:r>
            <a:endParaRPr lang="ru-RU" sz="1400" b="1" i="1" dirty="0">
              <a:solidFill>
                <a:schemeClr val="accent5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3176" y="4497259"/>
            <a:ext cx="37708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управления особенно характерна для интеллектуальной сферы</a:t>
            </a:r>
            <a:endParaRPr lang="ru-RU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1542" y="163594"/>
            <a:ext cx="29958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«Команда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согласия»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97828" y="798064"/>
            <a:ext cx="3449033" cy="10215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приемлема для малочисленных команд настоящих профессионалов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97828" y="2149619"/>
            <a:ext cx="3770812" cy="215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член команды «закрывает» автономный участок работ, и его мнение является чрезвычайно важным для команды в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целом; все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 решения принимаются коллегиально. 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06387" y="4497259"/>
            <a:ext cx="3770812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Предпочтительна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творческих,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управленческих команд, 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узкоспециализированных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производственных команд</a:t>
            </a:r>
            <a:endParaRPr lang="ru-RU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70053" y="163594"/>
            <a:ext cx="13151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«Совет»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21038" y="798064"/>
            <a:ext cx="3449036" cy="13280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Занимает промежуточное положение. В советские времена широко использовался термин «совет бригады».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29597" y="2400972"/>
            <a:ext cx="3923211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Подобная форма уместна для команд большой численности; ядро составляет группа наиболее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квалифицированных специалистов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чье мнение является определяющим для остальных членов команды.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29598" y="4497259"/>
            <a:ext cx="3770812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приемлема для крупных производственных бригад, научно-исследовательских, педагогических коллективов</a:t>
            </a:r>
            <a:endParaRPr lang="ru-RU" sz="1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60" y="2798353"/>
            <a:ext cx="10302240" cy="1695269"/>
          </a:xfrm>
        </p:spPr>
        <p:txBody>
          <a:bodyPr rtlCol="0"/>
          <a:lstStyle/>
          <a:p>
            <a:pPr rtl="0"/>
            <a:r>
              <a:rPr lang="ru-RU" sz="8000" dirty="0"/>
              <a:t>Спасибо за внимание!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ука пишет что-то на стикере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174574" cy="331796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211" y="28788"/>
            <a:ext cx="9030789" cy="516354"/>
          </a:xfrm>
        </p:spPr>
        <p:txBody>
          <a:bodyPr rtlCol="0"/>
          <a:lstStyle/>
          <a:p>
            <a:pPr>
              <a:lnSpc>
                <a:spcPts val="5400"/>
              </a:lnSpc>
            </a:pPr>
            <a:r>
              <a:rPr lang="ru-RU" sz="3600" dirty="0"/>
              <a:t>Таблица </a:t>
            </a:r>
            <a:r>
              <a:rPr lang="ru-RU" sz="3600" dirty="0" smtClean="0"/>
              <a:t>1 </a:t>
            </a:r>
            <a:r>
              <a:rPr lang="ru-RU" sz="3600" dirty="0"/>
              <a:t>- Основные отличия группы от команды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64183"/>
              </p:ext>
            </p:extLst>
          </p:nvPr>
        </p:nvGraphicFramePr>
        <p:xfrm>
          <a:off x="3483428" y="927484"/>
          <a:ext cx="6766561" cy="5190222"/>
        </p:xfrm>
        <a:graphic>
          <a:graphicData uri="http://schemas.openxmlformats.org/drawingml/2006/table">
            <a:tbl>
              <a:tblPr/>
              <a:tblGrid>
                <a:gridCol w="335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Группа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Команда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Члены группы сами выбирают лидера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Роль лидера четко не определена, может меняться в зависимости от решаемых задач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Иерархия подчиненности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Общая сплоченность, и как следствие,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взаимоподчиненность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 и взаимозависимость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Цель совпадает с целью организации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Специфическая цель, не противоречащая целям организации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На выходе – результаты индивидуальной деятельности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На выходе – продукты совместной деятельности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Собрания только по необходимости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Принятие решений осуществляется в основном на коллективных встречах и дискуссиях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Эффективность деятельности группы определяется показателями организации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Эффективность измеряется в виде результатов совместной деятельности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У каждого члена группы свои функциональные обязанности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Принятие решений и достижение целей через совместную деятельности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Отсутствует синергетический эффект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Unicode MS"/>
                        </a:rPr>
                        <a:t>Наличие синергетического эффекта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8"/>
          <p:cNvSpPr>
            <a:spLocks noGrp="1"/>
          </p:cNvSpPr>
          <p:nvPr>
            <p:ph idx="1"/>
          </p:nvPr>
        </p:nvSpPr>
        <p:spPr>
          <a:xfrm>
            <a:off x="840378" y="167640"/>
            <a:ext cx="10533016" cy="1269274"/>
          </a:xfrm>
        </p:spPr>
        <p:txBody>
          <a:bodyPr>
            <a:noAutofit/>
          </a:bodyPr>
          <a:lstStyle/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Рисунок также иллюстрирует различия между командами и рабочими группами, помогая прояснить идею необходимости интенсивных и насыщенных коммуникаций между всеми участниками рабочего коллектива для становления высокоэффективной команды.</a:t>
            </a:r>
          </a:p>
        </p:txBody>
      </p:sp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2" y="1815737"/>
            <a:ext cx="10734727" cy="43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2000" y="5773783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Рисунок 1 – Кривая развития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63" y="95514"/>
            <a:ext cx="9208148" cy="5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4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53326"/>
            <a:ext cx="11340000" cy="432000"/>
          </a:xfrm>
        </p:spPr>
        <p:txBody>
          <a:bodyPr rtlCol="0"/>
          <a:lstStyle/>
          <a:p>
            <a:pPr rtl="0"/>
            <a:r>
              <a:rPr lang="ru-RU" b="0" i="1" dirty="0" smtClean="0">
                <a:solidFill>
                  <a:srgbClr val="0070C0"/>
                </a:solidFill>
              </a:rPr>
              <a:t>Кривая развития команды</a:t>
            </a:r>
            <a:endParaRPr lang="ru-RU" b="0" i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9800" y="69829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000" y="1040912"/>
            <a:ext cx="5472000" cy="360000"/>
          </a:xfrm>
        </p:spPr>
        <p:txBody>
          <a:bodyPr rtlCol="0"/>
          <a:lstStyle/>
          <a:p>
            <a:r>
              <a:rPr lang="ru-RU" dirty="0"/>
              <a:t>1. Рабочая группа 1+1=2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000" y="1548746"/>
            <a:ext cx="5676000" cy="1777460"/>
          </a:xfrm>
        </p:spPr>
        <p:txBody>
          <a:bodyPr rtlCol="0"/>
          <a:lstStyle/>
          <a:p>
            <a:r>
              <a:rPr lang="ru-RU" sz="2000" dirty="0"/>
              <a:t>Рабочая группа достигает результата, равного сумме стараний каждого из участников. Они используют общую информация, </a:t>
            </a:r>
            <a:r>
              <a:rPr lang="ru-RU" sz="2000" dirty="0" smtClean="0"/>
              <a:t>обмениваются </a:t>
            </a:r>
            <a:r>
              <a:rPr lang="ru-RU" sz="2000" dirty="0"/>
              <a:t>но каждый несет ответственность за свою работу независимо от результатов деятельности других членов группы.</a:t>
            </a:r>
          </a:p>
        </p:txBody>
      </p:sp>
      <p:cxnSp>
        <p:nvCxnSpPr>
          <p:cNvPr id="11" name="Прямая соединительная линия 10" descr="Разделитель слайда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 descr="Черта справа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87887" y="698295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1041437"/>
            <a:ext cx="5472000" cy="358775"/>
          </a:xfrm>
        </p:spPr>
        <p:txBody>
          <a:bodyPr rtlCol="0"/>
          <a:lstStyle/>
          <a:p>
            <a:r>
              <a:rPr lang="ru-RU" dirty="0"/>
              <a:t>2. Потенциальная команда 1+1=2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7887" y="1545437"/>
            <a:ext cx="5472113" cy="1780769"/>
          </a:xfrm>
        </p:spPr>
        <p:txBody>
          <a:bodyPr rtlCol="0"/>
          <a:lstStyle/>
          <a:p>
            <a:r>
              <a:rPr lang="ru-RU" sz="2000" dirty="0"/>
              <a:t>Это как бы первая ступень в преобразовании рабочей группы в команду. Основными условиями будут выступать: количество участников (6-12), наличие ясной цели и задач, совместный подход к их достижению.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4" name="Прямоугольник 13" descr="Контрастный блок слева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9800" y="3326206"/>
            <a:ext cx="1984175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000" y="3668823"/>
            <a:ext cx="5472000" cy="360000"/>
          </a:xfrm>
        </p:spPr>
        <p:txBody>
          <a:bodyPr rtlCol="0"/>
          <a:lstStyle/>
          <a:p>
            <a:r>
              <a:rPr lang="ru-RU" dirty="0"/>
              <a:t>3. Реальная команда 1+1=3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>
          <a:xfrm>
            <a:off x="420000" y="4176657"/>
            <a:ext cx="5472000" cy="21946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В ходе своего развития </a:t>
            </a:r>
            <a:r>
              <a:rPr lang="ru-RU" sz="2000" dirty="0" smtClean="0"/>
              <a:t>члены </a:t>
            </a:r>
            <a:r>
              <a:rPr lang="ru-RU" sz="2000" dirty="0"/>
              <a:t>команды становятся решительными, открытыми, преобладает взаимопомощь и поддержка друг друга, и растет эффективность деятельности. Положительным эффектом также может быть влияние их примера взаимодействия в группе на другие группы и организацию в целом.</a:t>
            </a:r>
          </a:p>
        </p:txBody>
      </p:sp>
      <p:sp>
        <p:nvSpPr>
          <p:cNvPr id="17" name="Прямоугольник 16" descr="Черта справа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87887" y="3326206"/>
            <a:ext cx="1984175" cy="1148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3669348"/>
            <a:ext cx="5472000" cy="358775"/>
          </a:xfrm>
        </p:spPr>
        <p:txBody>
          <a:bodyPr rtlCol="0"/>
          <a:lstStyle/>
          <a:p>
            <a:r>
              <a:rPr lang="ru-RU" dirty="0"/>
              <a:t>4. Команда высшего качества 1+1+1=9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7887" y="4173349"/>
            <a:ext cx="5472113" cy="2198002"/>
          </a:xfrm>
        </p:spPr>
        <p:txBody>
          <a:bodyPr rtlCol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Такая команда характеризуется: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высоким </a:t>
            </a:r>
            <a:r>
              <a:rPr lang="ru-RU" dirty="0"/>
              <a:t>уровнем навыков командной работы;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разделением </a:t>
            </a:r>
            <a:r>
              <a:rPr lang="ru-RU" dirty="0"/>
              <a:t>лидерства, ротацией ролей;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высоким </a:t>
            </a:r>
            <a:r>
              <a:rPr lang="ru-RU" dirty="0"/>
              <a:t>уровнем энергетики;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своими </a:t>
            </a:r>
            <a:r>
              <a:rPr lang="ru-RU" dirty="0"/>
              <a:t>собственными правилами и нормами (что может быть проблематичным для организации);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заинтересованностью </a:t>
            </a:r>
            <a:r>
              <a:rPr lang="ru-RU" dirty="0"/>
              <a:t>в личностном росте и успехе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413441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8000" y="0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2 – Стратегии формирования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27052"/>
              </p:ext>
            </p:extLst>
          </p:nvPr>
        </p:nvGraphicFramePr>
        <p:xfrm>
          <a:off x="648000" y="418215"/>
          <a:ext cx="11030194" cy="5625533"/>
        </p:xfrm>
        <a:graphic>
          <a:graphicData uri="http://schemas.openxmlformats.org/drawingml/2006/table">
            <a:tbl>
              <a:tblPr firstRow="1" firstCol="1" bandRow="1"/>
              <a:tblGrid>
                <a:gridCol w="1634397">
                  <a:extLst>
                    <a:ext uri="{9D8B030D-6E8A-4147-A177-3AD203B41FA5}">
                      <a16:colId xmlns:a16="http://schemas.microsoft.com/office/drawing/2014/main" val="86730080"/>
                    </a:ext>
                  </a:extLst>
                </a:gridCol>
                <a:gridCol w="9395797">
                  <a:extLst>
                    <a:ext uri="{9D8B030D-6E8A-4147-A177-3AD203B41FA5}">
                      <a16:colId xmlns:a16="http://schemas.microsoft.com/office/drawing/2014/main" val="1189536050"/>
                    </a:ext>
                  </a:extLst>
                </a:gridCol>
              </a:tblGrid>
              <a:tr h="401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стратегии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95324"/>
                  </a:ext>
                </a:extLst>
              </a:tr>
              <a:tr h="3214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Подбор специалистов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определяет в значительной степени успешность работы  команды и включает: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определение формальных требований (образование, опыт, специальные навыки). Формальные требования характеризуются тем, что они могут быть довольно точно измерены;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-определение  индивидуально-психологических требований, которые учитывают как специфику деятельности, так и особенности людей, с которыми предстоит взаимодействовать новому сотруднику;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проведение предварительного конкурса рекомендаций, резюме и собеседование;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проведение оценки претендентов на базе  психодиагностических методик, профессионального тестирования и методов ситуативной диагностики.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31145"/>
                  </a:ext>
                </a:extLst>
              </a:tr>
              <a:tr h="2009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Содержит в себе цели и средства, позволяющие члену команды в совпадающий с испытательным сроком промежуток времени освоить  свои обязанности, стандарты деятельности и поведения и выйти на приемлемый уровень  эффективности деятельности в команде проекта. На завершающем этапе  адаптационного периода проводятся контрольные  процедуры, позволяющие оценить, насколько сотрудник освоил свое рабочее место, и принять решение  об окончании испытательного срока.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84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8000" y="0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2 – Стратегии формирования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02754"/>
              </p:ext>
            </p:extLst>
          </p:nvPr>
        </p:nvGraphicFramePr>
        <p:xfrm>
          <a:off x="648000" y="418215"/>
          <a:ext cx="11030194" cy="5477488"/>
        </p:xfrm>
        <a:graphic>
          <a:graphicData uri="http://schemas.openxmlformats.org/drawingml/2006/table">
            <a:tbl>
              <a:tblPr firstRow="1" firstCol="1" bandRow="1"/>
              <a:tblGrid>
                <a:gridCol w="1634397">
                  <a:extLst>
                    <a:ext uri="{9D8B030D-6E8A-4147-A177-3AD203B41FA5}">
                      <a16:colId xmlns:a16="http://schemas.microsoft.com/office/drawing/2014/main" val="86730080"/>
                    </a:ext>
                  </a:extLst>
                </a:gridCol>
                <a:gridCol w="9395797">
                  <a:extLst>
                    <a:ext uri="{9D8B030D-6E8A-4147-A177-3AD203B41FA5}">
                      <a16:colId xmlns:a16="http://schemas.microsoft.com/office/drawing/2014/main" val="1189536050"/>
                    </a:ext>
                  </a:extLst>
                </a:gridCol>
              </a:tblGrid>
              <a:tr h="401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стратегии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95324"/>
                  </a:ext>
                </a:extLst>
              </a:tr>
              <a:tr h="28811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Кадровый мониторинг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Предполагает  проведение аттестаций  и планирование карьеры. Позволяет руководству проекта получить несколько результатов: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позитивный «будоражащий» эффект;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возможность объективно оценить персонал;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получить информацию о том, какие  характеристики сотрудников являются  наиболее проблемными;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поставить перед сотрудниками цели на профессиональное  и личностное развитие  до следующей аттестации;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сообщение сотрудникам о возможностях по развитию  их карьеры, в том числе за счет придания новых функций и повышения ответственности.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31145"/>
                  </a:ext>
                </a:extLst>
              </a:tr>
              <a:tr h="20091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и развитие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Предполагается различие между повышением профессиональной квалификации (обучение) и совершенствованием личностных характеристик (развитие). В данной стратегии значимость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личностных  характеристик (развитие). В данной стратегии значимость  личностных характеристик, благоприятствующих реализации профессиональных задач, существенно выше значимости уровня  квалификации, поскольку  индивидуально-психологические характеристики могут радикально блокировать эффективность профессиональной деятельности. Стратегия обучения и развития формируется по результатам оценивания на этапе подбора специалистов и их аттестации.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84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26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8000" y="0"/>
            <a:ext cx="11328000" cy="418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Таблица 2 – Стратегии формирования команды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39820"/>
              </p:ext>
            </p:extLst>
          </p:nvPr>
        </p:nvGraphicFramePr>
        <p:xfrm>
          <a:off x="313509" y="418218"/>
          <a:ext cx="11364685" cy="5849730"/>
        </p:xfrm>
        <a:graphic>
          <a:graphicData uri="http://schemas.openxmlformats.org/drawingml/2006/table">
            <a:tbl>
              <a:tblPr firstRow="1" firstCol="1" bandRow="1"/>
              <a:tblGrid>
                <a:gridCol w="1767840">
                  <a:extLst>
                    <a:ext uri="{9D8B030D-6E8A-4147-A177-3AD203B41FA5}">
                      <a16:colId xmlns:a16="http://schemas.microsoft.com/office/drawing/2014/main" val="86730080"/>
                    </a:ext>
                  </a:extLst>
                </a:gridCol>
                <a:gridCol w="9596845">
                  <a:extLst>
                    <a:ext uri="{9D8B030D-6E8A-4147-A177-3AD203B41FA5}">
                      <a16:colId xmlns:a16="http://schemas.microsoft.com/office/drawing/2014/main" val="1189536050"/>
                    </a:ext>
                  </a:extLst>
                </a:gridCol>
              </a:tblGrid>
              <a:tr h="250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стратегии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95324"/>
                  </a:ext>
                </a:extLst>
              </a:tr>
              <a:tr h="29129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 и стимулирование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 направлена на то, чтобы члены команды испытывали желание интенсивно и результативно работать именно в этой команде.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 мотивации должны изменяться в зависимости от этапов проекта, т.к. каждый этап ставит перед руководством проекта  свои особые задачи: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первом (начале проекта) мотивирующим фактором является объяснение команде целей проекта, сроков выполнения  и того, что он даст организации и самим членам команды.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этапе реализации  проекта наилучшей формой вознаграждения будет адекватная обратная связь, признание заслуг в достижении краткосрочных целей и небольшие приятные сюрпризы для успешно работающих команд и отдельных специалистов.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завершающем этапе необходимо обеспечить членам команде  вознаграждение, которое ей было обещано на начальном этапе запуска проекта.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231145"/>
                  </a:ext>
                </a:extLst>
              </a:tr>
              <a:tr h="13532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взаимодействия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Стратегия направлена на достижение ясности и отчетливости в стандартах взаимодействия сотрудников  в достижении командой проекта своих целей. В рамках этой стратегии достигаются цели согласованных стилей управления, постановки задач, обязательных стандартов коммуникации и взаимной поддержки.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844528"/>
                  </a:ext>
                </a:extLst>
              </a:tr>
              <a:tr h="12046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Стабилизация персонала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Предназначение  –  стабилизировать и сохранить наиболее полезных и лояльных сотрудников, костяк команды проекта, ориентированный на долгосрочную и эффективную работу.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465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83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fb0879af-3eba-417a-a55a-ffe6dcd6ca77"/>
    <ds:schemaRef ds:uri="http://schemas.microsoft.com/office/infopath/2007/PartnerControls"/>
    <ds:schemaRef ds:uri="6dc4bcd6-49db-4c07-9060-8acfc67cef9f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2290</Words>
  <Application>Microsoft Office PowerPoint</Application>
  <PresentationFormat>Широкоэкранный</PresentationFormat>
  <Paragraphs>272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Candara</vt:lpstr>
      <vt:lpstr>Corbel</vt:lpstr>
      <vt:lpstr>Times New Roman</vt:lpstr>
      <vt:lpstr>Wingdings</vt:lpstr>
      <vt:lpstr>Тема Office</vt:lpstr>
      <vt:lpstr>Тема 5. Сущность и значение команды</vt:lpstr>
      <vt:lpstr>Презентация PowerPoint</vt:lpstr>
      <vt:lpstr>Таблица 1 - Основные отличия группы от команды</vt:lpstr>
      <vt:lpstr>Презентация PowerPoint</vt:lpstr>
      <vt:lpstr>Презентация PowerPoint</vt:lpstr>
      <vt:lpstr>Кривая развития команды</vt:lpstr>
      <vt:lpstr>Презентация PowerPoint</vt:lpstr>
      <vt:lpstr>Презентация PowerPoint</vt:lpstr>
      <vt:lpstr>Презентация PowerPoint</vt:lpstr>
      <vt:lpstr>2. Эффективность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Командные роли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Large image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2021-03-22T07:23:32Z</dcterms:created>
  <dcterms:modified xsi:type="dcterms:W3CDTF">2021-11-25T08:58:25Z</dcterms:modified>
</cp:coreProperties>
</file>